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66" r:id="rId5"/>
    <p:sldId id="267" r:id="rId6"/>
    <p:sldId id="268" r:id="rId7"/>
    <p:sldId id="269" r:id="rId8"/>
    <p:sldId id="262" r:id="rId9"/>
    <p:sldId id="260" r:id="rId10"/>
    <p:sldId id="265" r:id="rId11"/>
  </p:sldIdLst>
  <p:sldSz cx="18288000" cy="10287000"/>
  <p:notesSz cx="6858000" cy="9144000"/>
  <p:embeddedFontLst>
    <p:embeddedFont>
      <p:font typeface="Chewy" panose="020B0604020202020204" charset="0"/>
      <p:regular r:id="rId13"/>
    </p:embeddedFont>
    <p:embeddedFont>
      <p:font typeface="Futura" panose="020B0604020202020204" charset="0"/>
      <p:regular r:id="rId14"/>
    </p:embeddedFont>
    <p:embeddedFont>
      <p:font typeface="Futura Bold" panose="020B0604020202020204" charset="0"/>
      <p:regular r:id="rId1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964D25"/>
    <a:srgbClr val="FFF3D3"/>
    <a:srgbClr val="DD521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1727" autoAdjust="0"/>
  </p:normalViewPr>
  <p:slideViewPr>
    <p:cSldViewPr>
      <p:cViewPr varScale="1">
        <p:scale>
          <a:sx n="69" d="100"/>
          <a:sy n="69" d="100"/>
        </p:scale>
        <p:origin x="834" y="6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/Relationships>
</file>

<file path=ppt/media/image1.png>
</file>

<file path=ppt/media/image10.png>
</file>

<file path=ppt/media/image11.jpe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svg>
</file>

<file path=ppt/media/image20.png>
</file>

<file path=ppt/media/image21.jpeg>
</file>

<file path=ppt/media/image22.jpeg>
</file>

<file path=ppt/media/image3.png>
</file>

<file path=ppt/media/image4.jpeg>
</file>

<file path=ppt/media/image5.jpe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55F06DF-D022-429A-9704-1F8E0D869964}" type="datetimeFigureOut">
              <a:rPr lang="en-US" smtClean="0"/>
              <a:t>12/11/2025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4E3F91F-A233-497D-8C77-1001344B51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866484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4E3F91F-A233-497D-8C77-1001344B5174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301862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4E3F91F-A233-497D-8C77-1001344B5174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526745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8FAF37B-D4DC-F093-F992-B6DEAD0DEA0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AB61361-F971-D3CB-4784-ADEB7FBCC83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6AD47DB-928A-2D69-5F07-AB18C51BC1D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8E6C70C-51F1-71AF-DD40-518347EF777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4E3F91F-A233-497D-8C77-1001344B5174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424390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4E3F91F-A233-497D-8C77-1001344B5174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651048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12/11/2025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12/11/2025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12/11/2025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12/11/2025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2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jpeg"/><Relationship Id="rId5" Type="http://schemas.openxmlformats.org/officeDocument/2006/relationships/image" Target="../media/image4.jpeg"/><Relationship Id="rId4" Type="http://schemas.openxmlformats.org/officeDocument/2006/relationships/image" Target="../media/image2.sv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kaggle.com/datasets/moltean/fruits" TargetMode="External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png"/><Relationship Id="rId5" Type="http://schemas.openxmlformats.org/officeDocument/2006/relationships/image" Target="../media/image2.svg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9.png"/><Relationship Id="rId4" Type="http://schemas.openxmlformats.org/officeDocument/2006/relationships/image" Target="../media/image2.sv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image" Target="../media/image10.png"/><Relationship Id="rId7" Type="http://schemas.openxmlformats.org/officeDocument/2006/relationships/image" Target="../media/image1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.svg"/><Relationship Id="rId5" Type="http://schemas.openxmlformats.org/officeDocument/2006/relationships/image" Target="../media/image1.png"/><Relationship Id="rId4" Type="http://schemas.openxmlformats.org/officeDocument/2006/relationships/image" Target="../media/image11.jpe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3" Type="http://schemas.openxmlformats.org/officeDocument/2006/relationships/image" Target="../media/image10.png"/><Relationship Id="rId7" Type="http://schemas.openxmlformats.org/officeDocument/2006/relationships/image" Target="../media/image1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4.png"/><Relationship Id="rId5" Type="http://schemas.openxmlformats.org/officeDocument/2006/relationships/image" Target="../media/image2.svg"/><Relationship Id="rId4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19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2.sv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0.png"/><Relationship Id="rId4" Type="http://schemas.openxmlformats.org/officeDocument/2006/relationships/image" Target="../media/image2.sv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1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D521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4482" y="-6352"/>
            <a:ext cx="9811358" cy="10287000"/>
            <a:chOff x="0" y="0"/>
            <a:chExt cx="2584061" cy="2709333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584061" cy="2709333"/>
            </a:xfrm>
            <a:custGeom>
              <a:avLst/>
              <a:gdLst/>
              <a:ahLst/>
              <a:cxnLst/>
              <a:rect l="l" t="t" r="r" b="b"/>
              <a:pathLst>
                <a:path w="2584061" h="2709333">
                  <a:moveTo>
                    <a:pt x="0" y="0"/>
                  </a:moveTo>
                  <a:lnTo>
                    <a:pt x="2584061" y="0"/>
                  </a:lnTo>
                  <a:lnTo>
                    <a:pt x="2584061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FAF7EF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76200"/>
              <a:ext cx="2584061" cy="27855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1028700" y="262799"/>
            <a:ext cx="16230600" cy="644546"/>
            <a:chOff x="0" y="0"/>
            <a:chExt cx="4274726" cy="169757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4274726" cy="169757"/>
            </a:xfrm>
            <a:custGeom>
              <a:avLst/>
              <a:gdLst/>
              <a:ahLst/>
              <a:cxnLst/>
              <a:rect l="l" t="t" r="r" b="b"/>
              <a:pathLst>
                <a:path w="4274726" h="169757">
                  <a:moveTo>
                    <a:pt x="24327" y="0"/>
                  </a:moveTo>
                  <a:lnTo>
                    <a:pt x="4250399" y="0"/>
                  </a:lnTo>
                  <a:cubicBezTo>
                    <a:pt x="4263834" y="0"/>
                    <a:pt x="4274726" y="10891"/>
                    <a:pt x="4274726" y="24327"/>
                  </a:cubicBezTo>
                  <a:lnTo>
                    <a:pt x="4274726" y="145430"/>
                  </a:lnTo>
                  <a:cubicBezTo>
                    <a:pt x="4274726" y="158866"/>
                    <a:pt x="4263834" y="169757"/>
                    <a:pt x="4250399" y="169757"/>
                  </a:cubicBezTo>
                  <a:lnTo>
                    <a:pt x="24327" y="169757"/>
                  </a:lnTo>
                  <a:cubicBezTo>
                    <a:pt x="10891" y="169757"/>
                    <a:pt x="0" y="158866"/>
                    <a:pt x="0" y="145430"/>
                  </a:cubicBezTo>
                  <a:lnTo>
                    <a:pt x="0" y="24327"/>
                  </a:lnTo>
                  <a:cubicBezTo>
                    <a:pt x="0" y="10891"/>
                    <a:pt x="10891" y="0"/>
                    <a:pt x="24327" y="0"/>
                  </a:cubicBezTo>
                  <a:close/>
                </a:path>
              </a:pathLst>
            </a:custGeom>
            <a:solidFill>
              <a:srgbClr val="FFF3D3"/>
            </a:solidFill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-76200"/>
              <a:ext cx="4274726" cy="24595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8" name="Freeform 8"/>
          <p:cNvSpPr/>
          <p:nvPr/>
        </p:nvSpPr>
        <p:spPr>
          <a:xfrm>
            <a:off x="1616433" y="442515"/>
            <a:ext cx="490081" cy="339493"/>
          </a:xfrm>
          <a:custGeom>
            <a:avLst/>
            <a:gdLst/>
            <a:ahLst/>
            <a:cxnLst/>
            <a:rect l="l" t="t" r="r" b="b"/>
            <a:pathLst>
              <a:path w="490081" h="339493">
                <a:moveTo>
                  <a:pt x="0" y="0"/>
                </a:moveTo>
                <a:lnTo>
                  <a:pt x="490082" y="0"/>
                </a:lnTo>
                <a:lnTo>
                  <a:pt x="490082" y="339493"/>
                </a:lnTo>
                <a:lnTo>
                  <a:pt x="0" y="33949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9" name="Freeform 9"/>
          <p:cNvSpPr/>
          <p:nvPr/>
        </p:nvSpPr>
        <p:spPr>
          <a:xfrm>
            <a:off x="9366304" y="1321661"/>
            <a:ext cx="8701213" cy="8416446"/>
          </a:xfrm>
          <a:custGeom>
            <a:avLst/>
            <a:gdLst/>
            <a:ahLst/>
            <a:cxnLst/>
            <a:rect l="l" t="t" r="r" b="b"/>
            <a:pathLst>
              <a:path w="8701213" h="8416446">
                <a:moveTo>
                  <a:pt x="0" y="0"/>
                </a:moveTo>
                <a:lnTo>
                  <a:pt x="8701213" y="0"/>
                </a:lnTo>
                <a:lnTo>
                  <a:pt x="8701213" y="8416446"/>
                </a:lnTo>
                <a:lnTo>
                  <a:pt x="0" y="8416446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10" name="Group 10"/>
          <p:cNvGrpSpPr/>
          <p:nvPr/>
        </p:nvGrpSpPr>
        <p:grpSpPr>
          <a:xfrm>
            <a:off x="1028700" y="8639356"/>
            <a:ext cx="2926597" cy="782379"/>
            <a:chOff x="0" y="0"/>
            <a:chExt cx="812800" cy="217289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812800" cy="217289"/>
            </a:xfrm>
            <a:custGeom>
              <a:avLst/>
              <a:gdLst/>
              <a:ahLst/>
              <a:cxnLst/>
              <a:rect l="l" t="t" r="r" b="b"/>
              <a:pathLst>
                <a:path w="812800" h="217289">
                  <a:moveTo>
                    <a:pt x="108645" y="0"/>
                  </a:moveTo>
                  <a:lnTo>
                    <a:pt x="704156" y="0"/>
                  </a:lnTo>
                  <a:cubicBezTo>
                    <a:pt x="732970" y="0"/>
                    <a:pt x="760604" y="11446"/>
                    <a:pt x="780979" y="31821"/>
                  </a:cubicBezTo>
                  <a:cubicBezTo>
                    <a:pt x="801354" y="52196"/>
                    <a:pt x="812800" y="79830"/>
                    <a:pt x="812800" y="108645"/>
                  </a:cubicBezTo>
                  <a:lnTo>
                    <a:pt x="812800" y="108645"/>
                  </a:lnTo>
                  <a:cubicBezTo>
                    <a:pt x="812800" y="137459"/>
                    <a:pt x="801354" y="165093"/>
                    <a:pt x="780979" y="185468"/>
                  </a:cubicBezTo>
                  <a:cubicBezTo>
                    <a:pt x="760604" y="205843"/>
                    <a:pt x="732970" y="217289"/>
                    <a:pt x="704156" y="217289"/>
                  </a:cubicBezTo>
                  <a:lnTo>
                    <a:pt x="108645" y="217289"/>
                  </a:lnTo>
                  <a:cubicBezTo>
                    <a:pt x="79830" y="217289"/>
                    <a:pt x="52196" y="205843"/>
                    <a:pt x="31821" y="185468"/>
                  </a:cubicBezTo>
                  <a:cubicBezTo>
                    <a:pt x="11446" y="165093"/>
                    <a:pt x="0" y="137459"/>
                    <a:pt x="0" y="108645"/>
                  </a:cubicBezTo>
                  <a:lnTo>
                    <a:pt x="0" y="108645"/>
                  </a:lnTo>
                  <a:cubicBezTo>
                    <a:pt x="0" y="79830"/>
                    <a:pt x="11446" y="52196"/>
                    <a:pt x="31821" y="31821"/>
                  </a:cubicBezTo>
                  <a:cubicBezTo>
                    <a:pt x="52196" y="11446"/>
                    <a:pt x="79830" y="0"/>
                    <a:pt x="108645" y="0"/>
                  </a:cubicBezTo>
                  <a:close/>
                </a:path>
              </a:pathLst>
            </a:custGeom>
            <a:solidFill>
              <a:srgbClr val="DD5215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0" y="-76200"/>
              <a:ext cx="812800" cy="29348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3" name="TextBox 13"/>
          <p:cNvSpPr txBox="1"/>
          <p:nvPr/>
        </p:nvSpPr>
        <p:spPr>
          <a:xfrm>
            <a:off x="2324100" y="410577"/>
            <a:ext cx="2917697" cy="3247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861"/>
              </a:lnSpc>
              <a:spcBef>
                <a:spcPct val="0"/>
              </a:spcBef>
            </a:pPr>
            <a:r>
              <a:rPr lang="en-US" sz="2044" b="1" dirty="0">
                <a:solidFill>
                  <a:srgbClr val="DD5215"/>
                </a:solidFill>
                <a:latin typeface="Futura Bold"/>
                <a:ea typeface="Futura Bold"/>
                <a:cs typeface="Futura Bold"/>
                <a:sym typeface="Futura Bold"/>
              </a:rPr>
              <a:t>Fruity-Detect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10512978" y="420103"/>
            <a:ext cx="1162460" cy="3613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659"/>
              </a:lnSpc>
              <a:spcBef>
                <a:spcPct val="0"/>
              </a:spcBef>
            </a:pPr>
            <a:r>
              <a:rPr lang="en-US" sz="1899" dirty="0">
                <a:solidFill>
                  <a:srgbClr val="DD5215"/>
                </a:solidFill>
                <a:latin typeface="Futura"/>
                <a:ea typeface="Futura"/>
                <a:cs typeface="Futura"/>
                <a:sym typeface="Futura"/>
              </a:rPr>
              <a:t>Home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12157764" y="420103"/>
            <a:ext cx="1208396" cy="3613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659"/>
              </a:lnSpc>
              <a:spcBef>
                <a:spcPct val="0"/>
              </a:spcBef>
            </a:pPr>
            <a:r>
              <a:rPr lang="en-US" sz="1899">
                <a:solidFill>
                  <a:srgbClr val="DD5215"/>
                </a:solidFill>
                <a:latin typeface="Futura"/>
                <a:ea typeface="Futura"/>
                <a:cs typeface="Futura"/>
                <a:sym typeface="Futura"/>
              </a:rPr>
              <a:t>Visit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13824303" y="420103"/>
            <a:ext cx="1198898" cy="3613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659"/>
              </a:lnSpc>
              <a:spcBef>
                <a:spcPct val="0"/>
              </a:spcBef>
            </a:pPr>
            <a:r>
              <a:rPr lang="en-US" sz="1899">
                <a:solidFill>
                  <a:srgbClr val="DD5215"/>
                </a:solidFill>
                <a:latin typeface="Futura"/>
                <a:ea typeface="Futura"/>
                <a:cs typeface="Futura"/>
                <a:sym typeface="Futura"/>
              </a:rPr>
              <a:t>Project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15480401" y="420103"/>
            <a:ext cx="1264549" cy="3613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659"/>
              </a:lnSpc>
              <a:spcBef>
                <a:spcPct val="0"/>
              </a:spcBef>
            </a:pPr>
            <a:r>
              <a:rPr lang="en-US" sz="1899">
                <a:solidFill>
                  <a:srgbClr val="DD5215"/>
                </a:solidFill>
                <a:latin typeface="Futura"/>
                <a:ea typeface="Futura"/>
                <a:cs typeface="Futura"/>
                <a:sym typeface="Futura"/>
              </a:rPr>
              <a:t>Service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981522" y="1735793"/>
            <a:ext cx="10079192" cy="421733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34097"/>
              </a:lnSpc>
              <a:spcBef>
                <a:spcPct val="0"/>
              </a:spcBef>
            </a:pPr>
            <a:r>
              <a:rPr lang="en-US" sz="24355" dirty="0">
                <a:solidFill>
                  <a:srgbClr val="DD5215"/>
                </a:solidFill>
                <a:latin typeface="Chewy"/>
                <a:ea typeface="Chewy"/>
                <a:cs typeface="Chewy"/>
                <a:sym typeface="Chewy"/>
              </a:rPr>
              <a:t>FRUITS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981522" y="7156071"/>
            <a:ext cx="7918720" cy="89832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679"/>
              </a:lnSpc>
              <a:spcBef>
                <a:spcPct val="0"/>
              </a:spcBef>
            </a:pPr>
            <a:r>
              <a:rPr lang="en-US" sz="3600" b="1" dirty="0">
                <a:solidFill>
                  <a:srgbClr val="DD5215"/>
                </a:solidFill>
                <a:latin typeface="Futura Bold"/>
                <a:ea typeface="Futura Bold"/>
                <a:cs typeface="Futura Bold"/>
                <a:sym typeface="Futura Bold"/>
              </a:rPr>
              <a:t>Mohamed Hesham – 2023/00428</a:t>
            </a:r>
          </a:p>
          <a:p>
            <a:pPr algn="l">
              <a:lnSpc>
                <a:spcPts val="1679"/>
              </a:lnSpc>
              <a:spcBef>
                <a:spcPct val="0"/>
              </a:spcBef>
            </a:pPr>
            <a:endParaRPr lang="en-US" sz="3600" b="1" dirty="0">
              <a:solidFill>
                <a:srgbClr val="DD5215"/>
              </a:solidFill>
              <a:latin typeface="Futura Bold"/>
              <a:ea typeface="Futura Bold"/>
              <a:cs typeface="Futura Bold"/>
              <a:sym typeface="Futura Bold"/>
            </a:endParaRPr>
          </a:p>
          <a:p>
            <a:pPr algn="l">
              <a:lnSpc>
                <a:spcPts val="1679"/>
              </a:lnSpc>
              <a:spcBef>
                <a:spcPct val="0"/>
              </a:spcBef>
            </a:pPr>
            <a:endParaRPr lang="en-US" sz="3600" b="1" dirty="0">
              <a:solidFill>
                <a:srgbClr val="DD5215"/>
              </a:solidFill>
              <a:latin typeface="Futura Bold"/>
              <a:ea typeface="Futura Bold"/>
              <a:cs typeface="Futura Bold"/>
              <a:sym typeface="Futura Bold"/>
            </a:endParaRPr>
          </a:p>
          <a:p>
            <a:pPr algn="l">
              <a:lnSpc>
                <a:spcPts val="1679"/>
              </a:lnSpc>
              <a:spcBef>
                <a:spcPct val="0"/>
              </a:spcBef>
            </a:pPr>
            <a:r>
              <a:rPr lang="en-US" sz="3600" b="1" dirty="0">
                <a:solidFill>
                  <a:srgbClr val="DD5215"/>
                </a:solidFill>
                <a:latin typeface="Futura Bold"/>
                <a:ea typeface="Futura Bold"/>
                <a:cs typeface="Futura Bold"/>
                <a:sym typeface="Futura Bold"/>
              </a:rPr>
              <a:t>Presented To: Dr. Alaa Hamdy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1241510" y="8740202"/>
            <a:ext cx="2500975" cy="58068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217"/>
              </a:lnSpc>
              <a:spcBef>
                <a:spcPct val="0"/>
              </a:spcBef>
            </a:pPr>
            <a:r>
              <a:rPr lang="en-US" sz="3012" b="1" dirty="0">
                <a:solidFill>
                  <a:srgbClr val="FFFFFF"/>
                </a:solidFill>
                <a:latin typeface="Futura Bold"/>
                <a:ea typeface="Futura Bold"/>
                <a:cs typeface="Futura Bold"/>
                <a:sym typeface="Futura Bold"/>
              </a:rPr>
              <a:t>Visit Us</a:t>
            </a:r>
          </a:p>
        </p:txBody>
      </p:sp>
      <p:sp>
        <p:nvSpPr>
          <p:cNvPr id="21" name="TextBox 18">
            <a:extLst>
              <a:ext uri="{FF2B5EF4-FFF2-40B4-BE49-F238E27FC236}">
                <a16:creationId xmlns:a16="http://schemas.microsoft.com/office/drawing/2014/main" id="{339CBF17-F04E-7089-58E6-D172D34C6DC9}"/>
              </a:ext>
            </a:extLst>
          </p:cNvPr>
          <p:cNvSpPr txBox="1"/>
          <p:nvPr/>
        </p:nvSpPr>
        <p:spPr>
          <a:xfrm>
            <a:off x="1616433" y="3011344"/>
            <a:ext cx="8672840" cy="363580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34097"/>
              </a:lnSpc>
              <a:spcBef>
                <a:spcPct val="0"/>
              </a:spcBef>
            </a:pPr>
            <a:r>
              <a:rPr lang="en-US" sz="9800" dirty="0">
                <a:solidFill>
                  <a:srgbClr val="DD5215"/>
                </a:solidFill>
                <a:latin typeface="Chewy"/>
                <a:ea typeface="Chewy"/>
                <a:cs typeface="Chewy"/>
                <a:sym typeface="Chewy"/>
              </a:rPr>
              <a:t>RECOGNITION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D521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reeform 5"/>
          <p:cNvSpPr/>
          <p:nvPr/>
        </p:nvSpPr>
        <p:spPr>
          <a:xfrm>
            <a:off x="1616433" y="442515"/>
            <a:ext cx="490081" cy="339493"/>
          </a:xfrm>
          <a:custGeom>
            <a:avLst/>
            <a:gdLst/>
            <a:ahLst/>
            <a:cxnLst/>
            <a:rect l="l" t="t" r="r" b="b"/>
            <a:pathLst>
              <a:path w="490081" h="339493">
                <a:moveTo>
                  <a:pt x="0" y="0"/>
                </a:moveTo>
                <a:lnTo>
                  <a:pt x="490082" y="0"/>
                </a:lnTo>
                <a:lnTo>
                  <a:pt x="490082" y="339493"/>
                </a:lnTo>
                <a:lnTo>
                  <a:pt x="0" y="33949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6" name="AutoShape 6"/>
          <p:cNvSpPr/>
          <p:nvPr/>
        </p:nvSpPr>
        <p:spPr>
          <a:xfrm>
            <a:off x="0" y="5143500"/>
            <a:ext cx="18288000" cy="0"/>
          </a:xfrm>
          <a:prstGeom prst="line">
            <a:avLst/>
          </a:prstGeom>
          <a:ln w="38100" cap="flat">
            <a:solidFill>
              <a:srgbClr val="FFF3D3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US"/>
          </a:p>
        </p:txBody>
      </p:sp>
      <p:grpSp>
        <p:nvGrpSpPr>
          <p:cNvPr id="7" name="Group 7"/>
          <p:cNvGrpSpPr/>
          <p:nvPr/>
        </p:nvGrpSpPr>
        <p:grpSpPr>
          <a:xfrm>
            <a:off x="220157" y="5346110"/>
            <a:ext cx="17847687" cy="4743092"/>
            <a:chOff x="0" y="0"/>
            <a:chExt cx="2765074" cy="734829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2765074" cy="734829"/>
            </a:xfrm>
            <a:custGeom>
              <a:avLst/>
              <a:gdLst/>
              <a:ahLst/>
              <a:cxnLst/>
              <a:rect l="l" t="t" r="r" b="b"/>
              <a:pathLst>
                <a:path w="2765074" h="734829">
                  <a:moveTo>
                    <a:pt x="0" y="0"/>
                  </a:moveTo>
                  <a:lnTo>
                    <a:pt x="2765074" y="0"/>
                  </a:lnTo>
                  <a:lnTo>
                    <a:pt x="2765074" y="734829"/>
                  </a:lnTo>
                  <a:lnTo>
                    <a:pt x="0" y="734829"/>
                  </a:lnTo>
                  <a:close/>
                </a:path>
              </a:pathLst>
            </a:custGeom>
            <a:blipFill>
              <a:blip r:embed="rId4"/>
              <a:stretch>
                <a:fillRect t="-75350" b="-75350"/>
              </a:stretch>
            </a:blip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9" name="TextBox 9"/>
          <p:cNvSpPr txBox="1"/>
          <p:nvPr/>
        </p:nvSpPr>
        <p:spPr>
          <a:xfrm>
            <a:off x="2324100" y="356790"/>
            <a:ext cx="2917697" cy="39575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61"/>
              </a:lnSpc>
              <a:spcBef>
                <a:spcPct val="0"/>
              </a:spcBef>
            </a:pPr>
            <a:r>
              <a:rPr lang="en-US" sz="2044" b="1">
                <a:solidFill>
                  <a:srgbClr val="DD5215"/>
                </a:solidFill>
                <a:latin typeface="Futura Bold"/>
                <a:ea typeface="Futura Bold"/>
                <a:cs typeface="Futura Bold"/>
                <a:sym typeface="Futura Bold"/>
              </a:rPr>
              <a:t>Ingoude Company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0512978" y="366315"/>
            <a:ext cx="1162460" cy="3613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659"/>
              </a:lnSpc>
              <a:spcBef>
                <a:spcPct val="0"/>
              </a:spcBef>
            </a:pPr>
            <a:r>
              <a:rPr lang="en-US" sz="1899">
                <a:solidFill>
                  <a:srgbClr val="DD5215"/>
                </a:solidFill>
                <a:latin typeface="Futura"/>
                <a:ea typeface="Futura"/>
                <a:cs typeface="Futura"/>
                <a:sym typeface="Futura"/>
              </a:rPr>
              <a:t>Home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2157764" y="366315"/>
            <a:ext cx="1208396" cy="3613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659"/>
              </a:lnSpc>
              <a:spcBef>
                <a:spcPct val="0"/>
              </a:spcBef>
            </a:pPr>
            <a:r>
              <a:rPr lang="en-US" sz="1899">
                <a:solidFill>
                  <a:srgbClr val="DD5215"/>
                </a:solidFill>
                <a:latin typeface="Futura"/>
                <a:ea typeface="Futura"/>
                <a:cs typeface="Futura"/>
                <a:sym typeface="Futura"/>
              </a:rPr>
              <a:t>Visit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13824303" y="366315"/>
            <a:ext cx="1198898" cy="3613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659"/>
              </a:lnSpc>
              <a:spcBef>
                <a:spcPct val="0"/>
              </a:spcBef>
            </a:pPr>
            <a:r>
              <a:rPr lang="en-US" sz="1899">
                <a:solidFill>
                  <a:srgbClr val="DD5215"/>
                </a:solidFill>
                <a:latin typeface="Futura"/>
                <a:ea typeface="Futura"/>
                <a:cs typeface="Futura"/>
                <a:sym typeface="Futura"/>
              </a:rPr>
              <a:t>Project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15480401" y="366315"/>
            <a:ext cx="1264549" cy="3613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659"/>
              </a:lnSpc>
              <a:spcBef>
                <a:spcPct val="0"/>
              </a:spcBef>
            </a:pPr>
            <a:r>
              <a:rPr lang="en-US" sz="1899">
                <a:solidFill>
                  <a:srgbClr val="DD5215"/>
                </a:solidFill>
                <a:latin typeface="Futura"/>
                <a:ea typeface="Futura"/>
                <a:cs typeface="Futura"/>
                <a:sym typeface="Futura"/>
              </a:rPr>
              <a:t>Service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1089545" y="1918124"/>
            <a:ext cx="16108909" cy="302535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2375"/>
              </a:lnSpc>
            </a:pPr>
            <a:r>
              <a:rPr lang="en-US" sz="22375" dirty="0">
                <a:solidFill>
                  <a:srgbClr val="FFFFFF"/>
                </a:solidFill>
                <a:latin typeface="Chewy"/>
                <a:ea typeface="Chewy"/>
                <a:cs typeface="Chewy"/>
                <a:sym typeface="Chewy"/>
              </a:rPr>
              <a:t>THANK YOU!</a:t>
            </a:r>
          </a:p>
        </p:txBody>
      </p:sp>
      <p:sp>
        <p:nvSpPr>
          <p:cNvPr id="24" name="Freeform 8">
            <a:extLst>
              <a:ext uri="{FF2B5EF4-FFF2-40B4-BE49-F238E27FC236}">
                <a16:creationId xmlns:a16="http://schemas.microsoft.com/office/drawing/2014/main" id="{5D33287A-59EE-777F-2162-3965B4AF7220}"/>
              </a:ext>
            </a:extLst>
          </p:cNvPr>
          <p:cNvSpPr/>
          <p:nvPr/>
        </p:nvSpPr>
        <p:spPr>
          <a:xfrm>
            <a:off x="1616433" y="442515"/>
            <a:ext cx="490081" cy="339493"/>
          </a:xfrm>
          <a:custGeom>
            <a:avLst/>
            <a:gdLst/>
            <a:ahLst/>
            <a:cxnLst/>
            <a:rect l="l" t="t" r="r" b="b"/>
            <a:pathLst>
              <a:path w="490081" h="339493">
                <a:moveTo>
                  <a:pt x="0" y="0"/>
                </a:moveTo>
                <a:lnTo>
                  <a:pt x="490082" y="0"/>
                </a:lnTo>
                <a:lnTo>
                  <a:pt x="490082" y="339493"/>
                </a:lnTo>
                <a:lnTo>
                  <a:pt x="0" y="33949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5" name="TextBox 13">
            <a:extLst>
              <a:ext uri="{FF2B5EF4-FFF2-40B4-BE49-F238E27FC236}">
                <a16:creationId xmlns:a16="http://schemas.microsoft.com/office/drawing/2014/main" id="{7D93681A-E9A8-10F5-08CD-54BEC6005453}"/>
              </a:ext>
            </a:extLst>
          </p:cNvPr>
          <p:cNvSpPr txBox="1"/>
          <p:nvPr/>
        </p:nvSpPr>
        <p:spPr>
          <a:xfrm>
            <a:off x="2324100" y="410577"/>
            <a:ext cx="2917697" cy="3247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861"/>
              </a:lnSpc>
              <a:spcBef>
                <a:spcPct val="0"/>
              </a:spcBef>
            </a:pPr>
            <a:r>
              <a:rPr lang="en-US" sz="2044" b="1" dirty="0">
                <a:solidFill>
                  <a:srgbClr val="DD5215"/>
                </a:solidFill>
                <a:latin typeface="Futura Bold"/>
                <a:ea typeface="Futura Bold"/>
                <a:cs typeface="Futura Bold"/>
                <a:sym typeface="Futura Bold"/>
              </a:rPr>
              <a:t>Fruity-Detect</a:t>
            </a:r>
          </a:p>
        </p:txBody>
      </p:sp>
      <p:sp>
        <p:nvSpPr>
          <p:cNvPr id="26" name="TextBox 14">
            <a:extLst>
              <a:ext uri="{FF2B5EF4-FFF2-40B4-BE49-F238E27FC236}">
                <a16:creationId xmlns:a16="http://schemas.microsoft.com/office/drawing/2014/main" id="{C2857134-B2FD-52B0-F5CD-7622074121A5}"/>
              </a:ext>
            </a:extLst>
          </p:cNvPr>
          <p:cNvSpPr txBox="1"/>
          <p:nvPr/>
        </p:nvSpPr>
        <p:spPr>
          <a:xfrm>
            <a:off x="10512978" y="420103"/>
            <a:ext cx="1162460" cy="3613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659"/>
              </a:lnSpc>
              <a:spcBef>
                <a:spcPct val="0"/>
              </a:spcBef>
            </a:pPr>
            <a:r>
              <a:rPr lang="en-US" sz="1899" dirty="0">
                <a:solidFill>
                  <a:srgbClr val="DD5215"/>
                </a:solidFill>
                <a:latin typeface="Futura"/>
                <a:ea typeface="Futura"/>
                <a:cs typeface="Futura"/>
                <a:sym typeface="Futura"/>
              </a:rPr>
              <a:t>Home</a:t>
            </a:r>
          </a:p>
        </p:txBody>
      </p:sp>
      <p:sp>
        <p:nvSpPr>
          <p:cNvPr id="27" name="TextBox 15">
            <a:extLst>
              <a:ext uri="{FF2B5EF4-FFF2-40B4-BE49-F238E27FC236}">
                <a16:creationId xmlns:a16="http://schemas.microsoft.com/office/drawing/2014/main" id="{78789916-C950-BDFF-9D8C-5C38175BAFC8}"/>
              </a:ext>
            </a:extLst>
          </p:cNvPr>
          <p:cNvSpPr txBox="1"/>
          <p:nvPr/>
        </p:nvSpPr>
        <p:spPr>
          <a:xfrm>
            <a:off x="12157764" y="420103"/>
            <a:ext cx="1208396" cy="3613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659"/>
              </a:lnSpc>
              <a:spcBef>
                <a:spcPct val="0"/>
              </a:spcBef>
            </a:pPr>
            <a:r>
              <a:rPr lang="en-US" sz="1899">
                <a:solidFill>
                  <a:srgbClr val="DD5215"/>
                </a:solidFill>
                <a:latin typeface="Futura"/>
                <a:ea typeface="Futura"/>
                <a:cs typeface="Futura"/>
                <a:sym typeface="Futura"/>
              </a:rPr>
              <a:t>Visit</a:t>
            </a:r>
          </a:p>
        </p:txBody>
      </p:sp>
      <p:sp>
        <p:nvSpPr>
          <p:cNvPr id="28" name="TextBox 16">
            <a:extLst>
              <a:ext uri="{FF2B5EF4-FFF2-40B4-BE49-F238E27FC236}">
                <a16:creationId xmlns:a16="http://schemas.microsoft.com/office/drawing/2014/main" id="{3117D674-E721-987D-762B-E46E718A7059}"/>
              </a:ext>
            </a:extLst>
          </p:cNvPr>
          <p:cNvSpPr txBox="1"/>
          <p:nvPr/>
        </p:nvSpPr>
        <p:spPr>
          <a:xfrm>
            <a:off x="13824303" y="420103"/>
            <a:ext cx="1198898" cy="3613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659"/>
              </a:lnSpc>
              <a:spcBef>
                <a:spcPct val="0"/>
              </a:spcBef>
            </a:pPr>
            <a:r>
              <a:rPr lang="en-US" sz="1899">
                <a:solidFill>
                  <a:srgbClr val="DD5215"/>
                </a:solidFill>
                <a:latin typeface="Futura"/>
                <a:ea typeface="Futura"/>
                <a:cs typeface="Futura"/>
                <a:sym typeface="Futura"/>
              </a:rPr>
              <a:t>Project</a:t>
            </a:r>
          </a:p>
        </p:txBody>
      </p:sp>
      <p:sp>
        <p:nvSpPr>
          <p:cNvPr id="29" name="TextBox 17">
            <a:extLst>
              <a:ext uri="{FF2B5EF4-FFF2-40B4-BE49-F238E27FC236}">
                <a16:creationId xmlns:a16="http://schemas.microsoft.com/office/drawing/2014/main" id="{429EF890-BF2E-C1C7-4C49-9DA8C68185D8}"/>
              </a:ext>
            </a:extLst>
          </p:cNvPr>
          <p:cNvSpPr txBox="1"/>
          <p:nvPr/>
        </p:nvSpPr>
        <p:spPr>
          <a:xfrm>
            <a:off x="15480401" y="420103"/>
            <a:ext cx="1264549" cy="3613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659"/>
              </a:lnSpc>
              <a:spcBef>
                <a:spcPct val="0"/>
              </a:spcBef>
            </a:pPr>
            <a:r>
              <a:rPr lang="en-US" sz="1899">
                <a:solidFill>
                  <a:srgbClr val="DD5215"/>
                </a:solidFill>
                <a:latin typeface="Futura"/>
                <a:ea typeface="Futura"/>
                <a:cs typeface="Futura"/>
                <a:sym typeface="Futura"/>
              </a:rPr>
              <a:t>Service</a:t>
            </a:r>
          </a:p>
        </p:txBody>
      </p:sp>
      <p:grpSp>
        <p:nvGrpSpPr>
          <p:cNvPr id="30" name="Group 5">
            <a:extLst>
              <a:ext uri="{FF2B5EF4-FFF2-40B4-BE49-F238E27FC236}">
                <a16:creationId xmlns:a16="http://schemas.microsoft.com/office/drawing/2014/main" id="{9595DF18-5B7A-E71E-3B21-D4696AB25AF3}"/>
              </a:ext>
            </a:extLst>
          </p:cNvPr>
          <p:cNvGrpSpPr/>
          <p:nvPr/>
        </p:nvGrpSpPr>
        <p:grpSpPr>
          <a:xfrm>
            <a:off x="1181100" y="415199"/>
            <a:ext cx="16230600" cy="644546"/>
            <a:chOff x="0" y="0"/>
            <a:chExt cx="4274726" cy="169757"/>
          </a:xfrm>
        </p:grpSpPr>
        <p:sp>
          <p:nvSpPr>
            <p:cNvPr id="31" name="Freeform 6">
              <a:extLst>
                <a:ext uri="{FF2B5EF4-FFF2-40B4-BE49-F238E27FC236}">
                  <a16:creationId xmlns:a16="http://schemas.microsoft.com/office/drawing/2014/main" id="{57A976F3-657B-F70B-3057-D71CC081EB1C}"/>
                </a:ext>
              </a:extLst>
            </p:cNvPr>
            <p:cNvSpPr/>
            <p:nvPr/>
          </p:nvSpPr>
          <p:spPr>
            <a:xfrm>
              <a:off x="0" y="0"/>
              <a:ext cx="4274726" cy="169757"/>
            </a:xfrm>
            <a:custGeom>
              <a:avLst/>
              <a:gdLst/>
              <a:ahLst/>
              <a:cxnLst/>
              <a:rect l="l" t="t" r="r" b="b"/>
              <a:pathLst>
                <a:path w="4274726" h="169757">
                  <a:moveTo>
                    <a:pt x="24327" y="0"/>
                  </a:moveTo>
                  <a:lnTo>
                    <a:pt x="4250399" y="0"/>
                  </a:lnTo>
                  <a:cubicBezTo>
                    <a:pt x="4263834" y="0"/>
                    <a:pt x="4274726" y="10891"/>
                    <a:pt x="4274726" y="24327"/>
                  </a:cubicBezTo>
                  <a:lnTo>
                    <a:pt x="4274726" y="145430"/>
                  </a:lnTo>
                  <a:cubicBezTo>
                    <a:pt x="4274726" y="158866"/>
                    <a:pt x="4263834" y="169757"/>
                    <a:pt x="4250399" y="169757"/>
                  </a:cubicBezTo>
                  <a:lnTo>
                    <a:pt x="24327" y="169757"/>
                  </a:lnTo>
                  <a:cubicBezTo>
                    <a:pt x="10891" y="169757"/>
                    <a:pt x="0" y="158866"/>
                    <a:pt x="0" y="145430"/>
                  </a:cubicBezTo>
                  <a:lnTo>
                    <a:pt x="0" y="24327"/>
                  </a:lnTo>
                  <a:cubicBezTo>
                    <a:pt x="0" y="10891"/>
                    <a:pt x="10891" y="0"/>
                    <a:pt x="24327" y="0"/>
                  </a:cubicBezTo>
                  <a:close/>
                </a:path>
              </a:pathLst>
            </a:custGeom>
            <a:solidFill>
              <a:srgbClr val="FFF3D3"/>
            </a:solidFill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32" name="TextBox 7">
              <a:extLst>
                <a:ext uri="{FF2B5EF4-FFF2-40B4-BE49-F238E27FC236}">
                  <a16:creationId xmlns:a16="http://schemas.microsoft.com/office/drawing/2014/main" id="{293E1B00-9006-61D2-EC54-E5E58849D5AD}"/>
                </a:ext>
              </a:extLst>
            </p:cNvPr>
            <p:cNvSpPr txBox="1"/>
            <p:nvPr/>
          </p:nvSpPr>
          <p:spPr>
            <a:xfrm>
              <a:off x="0" y="-76200"/>
              <a:ext cx="4274726" cy="24595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33" name="Freeform 8">
            <a:extLst>
              <a:ext uri="{FF2B5EF4-FFF2-40B4-BE49-F238E27FC236}">
                <a16:creationId xmlns:a16="http://schemas.microsoft.com/office/drawing/2014/main" id="{966AE2F8-E119-8361-D9C6-D48197E158F7}"/>
              </a:ext>
            </a:extLst>
          </p:cNvPr>
          <p:cNvSpPr/>
          <p:nvPr/>
        </p:nvSpPr>
        <p:spPr>
          <a:xfrm>
            <a:off x="1768833" y="594915"/>
            <a:ext cx="490081" cy="339493"/>
          </a:xfrm>
          <a:custGeom>
            <a:avLst/>
            <a:gdLst/>
            <a:ahLst/>
            <a:cxnLst/>
            <a:rect l="l" t="t" r="r" b="b"/>
            <a:pathLst>
              <a:path w="490081" h="339493">
                <a:moveTo>
                  <a:pt x="0" y="0"/>
                </a:moveTo>
                <a:lnTo>
                  <a:pt x="490082" y="0"/>
                </a:lnTo>
                <a:lnTo>
                  <a:pt x="490082" y="339493"/>
                </a:lnTo>
                <a:lnTo>
                  <a:pt x="0" y="33949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4" name="TextBox 13">
            <a:extLst>
              <a:ext uri="{FF2B5EF4-FFF2-40B4-BE49-F238E27FC236}">
                <a16:creationId xmlns:a16="http://schemas.microsoft.com/office/drawing/2014/main" id="{04153BD3-036A-6D11-DF64-4B6315B5D35F}"/>
              </a:ext>
            </a:extLst>
          </p:cNvPr>
          <p:cNvSpPr txBox="1"/>
          <p:nvPr/>
        </p:nvSpPr>
        <p:spPr>
          <a:xfrm>
            <a:off x="2476500" y="562977"/>
            <a:ext cx="2917697" cy="3247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861"/>
              </a:lnSpc>
              <a:spcBef>
                <a:spcPct val="0"/>
              </a:spcBef>
            </a:pPr>
            <a:r>
              <a:rPr lang="en-US" sz="2044" b="1" dirty="0">
                <a:solidFill>
                  <a:srgbClr val="DD5215"/>
                </a:solidFill>
                <a:latin typeface="Futura Bold"/>
                <a:ea typeface="Futura Bold"/>
                <a:cs typeface="Futura Bold"/>
                <a:sym typeface="Futura Bold"/>
              </a:rPr>
              <a:t>Fruity-Detect</a:t>
            </a:r>
          </a:p>
        </p:txBody>
      </p:sp>
      <p:sp>
        <p:nvSpPr>
          <p:cNvPr id="35" name="TextBox 14">
            <a:extLst>
              <a:ext uri="{FF2B5EF4-FFF2-40B4-BE49-F238E27FC236}">
                <a16:creationId xmlns:a16="http://schemas.microsoft.com/office/drawing/2014/main" id="{207AC9DC-C6E1-3B46-BA9F-AFDDF76B2ABB}"/>
              </a:ext>
            </a:extLst>
          </p:cNvPr>
          <p:cNvSpPr txBox="1"/>
          <p:nvPr/>
        </p:nvSpPr>
        <p:spPr>
          <a:xfrm>
            <a:off x="10665378" y="572503"/>
            <a:ext cx="1162460" cy="3613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659"/>
              </a:lnSpc>
              <a:spcBef>
                <a:spcPct val="0"/>
              </a:spcBef>
            </a:pPr>
            <a:r>
              <a:rPr lang="en-US" sz="1899" dirty="0">
                <a:solidFill>
                  <a:srgbClr val="DD5215"/>
                </a:solidFill>
                <a:latin typeface="Futura"/>
                <a:ea typeface="Futura"/>
                <a:cs typeface="Futura"/>
                <a:sym typeface="Futura"/>
              </a:rPr>
              <a:t>Home</a:t>
            </a:r>
          </a:p>
        </p:txBody>
      </p:sp>
      <p:sp>
        <p:nvSpPr>
          <p:cNvPr id="36" name="TextBox 15">
            <a:extLst>
              <a:ext uri="{FF2B5EF4-FFF2-40B4-BE49-F238E27FC236}">
                <a16:creationId xmlns:a16="http://schemas.microsoft.com/office/drawing/2014/main" id="{2746CE82-379A-F1CC-17D8-BF7BF578E6FF}"/>
              </a:ext>
            </a:extLst>
          </p:cNvPr>
          <p:cNvSpPr txBox="1"/>
          <p:nvPr/>
        </p:nvSpPr>
        <p:spPr>
          <a:xfrm>
            <a:off x="12310164" y="572503"/>
            <a:ext cx="1208396" cy="3613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659"/>
              </a:lnSpc>
              <a:spcBef>
                <a:spcPct val="0"/>
              </a:spcBef>
            </a:pPr>
            <a:r>
              <a:rPr lang="en-US" sz="1899">
                <a:solidFill>
                  <a:srgbClr val="DD5215"/>
                </a:solidFill>
                <a:latin typeface="Futura"/>
                <a:ea typeface="Futura"/>
                <a:cs typeface="Futura"/>
                <a:sym typeface="Futura"/>
              </a:rPr>
              <a:t>Visit</a:t>
            </a:r>
          </a:p>
        </p:txBody>
      </p:sp>
      <p:sp>
        <p:nvSpPr>
          <p:cNvPr id="37" name="TextBox 16">
            <a:extLst>
              <a:ext uri="{FF2B5EF4-FFF2-40B4-BE49-F238E27FC236}">
                <a16:creationId xmlns:a16="http://schemas.microsoft.com/office/drawing/2014/main" id="{4F45C509-3E9B-7EA6-E001-6C807FF6ADF3}"/>
              </a:ext>
            </a:extLst>
          </p:cNvPr>
          <p:cNvSpPr txBox="1"/>
          <p:nvPr/>
        </p:nvSpPr>
        <p:spPr>
          <a:xfrm>
            <a:off x="13976703" y="572503"/>
            <a:ext cx="1198898" cy="3613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659"/>
              </a:lnSpc>
              <a:spcBef>
                <a:spcPct val="0"/>
              </a:spcBef>
            </a:pPr>
            <a:r>
              <a:rPr lang="en-US" sz="1899">
                <a:solidFill>
                  <a:srgbClr val="DD5215"/>
                </a:solidFill>
                <a:latin typeface="Futura"/>
                <a:ea typeface="Futura"/>
                <a:cs typeface="Futura"/>
                <a:sym typeface="Futura"/>
              </a:rPr>
              <a:t>Project</a:t>
            </a:r>
          </a:p>
        </p:txBody>
      </p:sp>
      <p:sp>
        <p:nvSpPr>
          <p:cNvPr id="38" name="TextBox 17">
            <a:extLst>
              <a:ext uri="{FF2B5EF4-FFF2-40B4-BE49-F238E27FC236}">
                <a16:creationId xmlns:a16="http://schemas.microsoft.com/office/drawing/2014/main" id="{312AAF5F-C215-5568-E6E9-45FBF1443402}"/>
              </a:ext>
            </a:extLst>
          </p:cNvPr>
          <p:cNvSpPr txBox="1"/>
          <p:nvPr/>
        </p:nvSpPr>
        <p:spPr>
          <a:xfrm>
            <a:off x="15632801" y="572503"/>
            <a:ext cx="1264549" cy="3613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659"/>
              </a:lnSpc>
              <a:spcBef>
                <a:spcPct val="0"/>
              </a:spcBef>
            </a:pPr>
            <a:r>
              <a:rPr lang="en-US" sz="1899">
                <a:solidFill>
                  <a:srgbClr val="DD5215"/>
                </a:solidFill>
                <a:latin typeface="Futura"/>
                <a:ea typeface="Futura"/>
                <a:cs typeface="Futura"/>
                <a:sym typeface="Futura"/>
              </a:rPr>
              <a:t>Service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D521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reeform 5"/>
          <p:cNvSpPr/>
          <p:nvPr/>
        </p:nvSpPr>
        <p:spPr>
          <a:xfrm>
            <a:off x="1616433" y="442515"/>
            <a:ext cx="490081" cy="339493"/>
          </a:xfrm>
          <a:custGeom>
            <a:avLst/>
            <a:gdLst/>
            <a:ahLst/>
            <a:cxnLst/>
            <a:rect l="l" t="t" r="r" b="b"/>
            <a:pathLst>
              <a:path w="490081" h="339493">
                <a:moveTo>
                  <a:pt x="0" y="0"/>
                </a:moveTo>
                <a:lnTo>
                  <a:pt x="490082" y="0"/>
                </a:lnTo>
                <a:lnTo>
                  <a:pt x="490082" y="339493"/>
                </a:lnTo>
                <a:lnTo>
                  <a:pt x="0" y="339493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6" name="Group 6"/>
          <p:cNvGrpSpPr/>
          <p:nvPr/>
        </p:nvGrpSpPr>
        <p:grpSpPr>
          <a:xfrm>
            <a:off x="1028699" y="1588912"/>
            <a:ext cx="11129063" cy="3554588"/>
            <a:chOff x="0" y="0"/>
            <a:chExt cx="2994661" cy="1082999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2994661" cy="1082999"/>
            </a:xfrm>
            <a:custGeom>
              <a:avLst/>
              <a:gdLst/>
              <a:ahLst/>
              <a:cxnLst/>
              <a:rect l="l" t="t" r="r" b="b"/>
              <a:pathLst>
                <a:path w="2994661" h="1082999">
                  <a:moveTo>
                    <a:pt x="40171" y="0"/>
                  </a:moveTo>
                  <a:lnTo>
                    <a:pt x="2954490" y="0"/>
                  </a:lnTo>
                  <a:cubicBezTo>
                    <a:pt x="2976676" y="0"/>
                    <a:pt x="2994661" y="17985"/>
                    <a:pt x="2994661" y="40171"/>
                  </a:cubicBezTo>
                  <a:lnTo>
                    <a:pt x="2994661" y="1042829"/>
                  </a:lnTo>
                  <a:cubicBezTo>
                    <a:pt x="2994661" y="1053483"/>
                    <a:pt x="2990429" y="1063700"/>
                    <a:pt x="2982895" y="1071234"/>
                  </a:cubicBezTo>
                  <a:cubicBezTo>
                    <a:pt x="2975362" y="1078767"/>
                    <a:pt x="2965144" y="1082999"/>
                    <a:pt x="2954490" y="1082999"/>
                  </a:cubicBezTo>
                  <a:lnTo>
                    <a:pt x="40171" y="1082999"/>
                  </a:lnTo>
                  <a:cubicBezTo>
                    <a:pt x="29517" y="1082999"/>
                    <a:pt x="19299" y="1078767"/>
                    <a:pt x="11766" y="1071234"/>
                  </a:cubicBezTo>
                  <a:cubicBezTo>
                    <a:pt x="4232" y="1063700"/>
                    <a:pt x="0" y="1053483"/>
                    <a:pt x="0" y="1042829"/>
                  </a:cubicBezTo>
                  <a:lnTo>
                    <a:pt x="0" y="40171"/>
                  </a:lnTo>
                  <a:cubicBezTo>
                    <a:pt x="0" y="29517"/>
                    <a:pt x="4232" y="19299"/>
                    <a:pt x="11766" y="11766"/>
                  </a:cubicBezTo>
                  <a:cubicBezTo>
                    <a:pt x="19299" y="4232"/>
                    <a:pt x="29517" y="0"/>
                    <a:pt x="40171" y="0"/>
                  </a:cubicBezTo>
                  <a:close/>
                </a:path>
              </a:pathLst>
            </a:custGeom>
            <a:solidFill>
              <a:srgbClr val="FFF3D3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-76200"/>
              <a:ext cx="2994661" cy="115919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1028700" y="5393601"/>
            <a:ext cx="11129064" cy="3554588"/>
            <a:chOff x="0" y="0"/>
            <a:chExt cx="2994661" cy="1082999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2994661" cy="1082999"/>
            </a:xfrm>
            <a:custGeom>
              <a:avLst/>
              <a:gdLst/>
              <a:ahLst/>
              <a:cxnLst/>
              <a:rect l="l" t="t" r="r" b="b"/>
              <a:pathLst>
                <a:path w="2994661" h="1082999">
                  <a:moveTo>
                    <a:pt x="40171" y="0"/>
                  </a:moveTo>
                  <a:lnTo>
                    <a:pt x="2954490" y="0"/>
                  </a:lnTo>
                  <a:cubicBezTo>
                    <a:pt x="2976676" y="0"/>
                    <a:pt x="2994661" y="17985"/>
                    <a:pt x="2994661" y="40171"/>
                  </a:cubicBezTo>
                  <a:lnTo>
                    <a:pt x="2994661" y="1042829"/>
                  </a:lnTo>
                  <a:cubicBezTo>
                    <a:pt x="2994661" y="1053483"/>
                    <a:pt x="2990429" y="1063700"/>
                    <a:pt x="2982895" y="1071234"/>
                  </a:cubicBezTo>
                  <a:cubicBezTo>
                    <a:pt x="2975362" y="1078767"/>
                    <a:pt x="2965144" y="1082999"/>
                    <a:pt x="2954490" y="1082999"/>
                  </a:cubicBezTo>
                  <a:lnTo>
                    <a:pt x="40171" y="1082999"/>
                  </a:lnTo>
                  <a:cubicBezTo>
                    <a:pt x="29517" y="1082999"/>
                    <a:pt x="19299" y="1078767"/>
                    <a:pt x="11766" y="1071234"/>
                  </a:cubicBezTo>
                  <a:cubicBezTo>
                    <a:pt x="4232" y="1063700"/>
                    <a:pt x="0" y="1053483"/>
                    <a:pt x="0" y="1042829"/>
                  </a:cubicBezTo>
                  <a:lnTo>
                    <a:pt x="0" y="40171"/>
                  </a:lnTo>
                  <a:cubicBezTo>
                    <a:pt x="0" y="29517"/>
                    <a:pt x="4232" y="19299"/>
                    <a:pt x="11766" y="11766"/>
                  </a:cubicBezTo>
                  <a:cubicBezTo>
                    <a:pt x="19299" y="4232"/>
                    <a:pt x="29517" y="0"/>
                    <a:pt x="40171" y="0"/>
                  </a:cubicBezTo>
                  <a:close/>
                </a:path>
              </a:pathLst>
            </a:custGeom>
            <a:solidFill>
              <a:srgbClr val="FFF3D3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0" y="-76200"/>
              <a:ext cx="2994661" cy="115919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1363205" y="5659361"/>
            <a:ext cx="3612160" cy="2957262"/>
            <a:chOff x="0" y="0"/>
            <a:chExt cx="1133821" cy="928255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1133821" cy="928255"/>
            </a:xfrm>
            <a:custGeom>
              <a:avLst/>
              <a:gdLst/>
              <a:ahLst/>
              <a:cxnLst/>
              <a:rect l="l" t="t" r="r" b="b"/>
              <a:pathLst>
                <a:path w="1133821" h="928255">
                  <a:moveTo>
                    <a:pt x="49296" y="0"/>
                  </a:moveTo>
                  <a:lnTo>
                    <a:pt x="1084525" y="0"/>
                  </a:lnTo>
                  <a:cubicBezTo>
                    <a:pt x="1111750" y="0"/>
                    <a:pt x="1133821" y="22070"/>
                    <a:pt x="1133821" y="49296"/>
                  </a:cubicBezTo>
                  <a:lnTo>
                    <a:pt x="1133821" y="878959"/>
                  </a:lnTo>
                  <a:cubicBezTo>
                    <a:pt x="1133821" y="906184"/>
                    <a:pt x="1111750" y="928255"/>
                    <a:pt x="1084525" y="928255"/>
                  </a:cubicBezTo>
                  <a:lnTo>
                    <a:pt x="49296" y="928255"/>
                  </a:lnTo>
                  <a:cubicBezTo>
                    <a:pt x="22070" y="928255"/>
                    <a:pt x="0" y="906184"/>
                    <a:pt x="0" y="878959"/>
                  </a:cubicBezTo>
                  <a:lnTo>
                    <a:pt x="0" y="49296"/>
                  </a:lnTo>
                  <a:cubicBezTo>
                    <a:pt x="0" y="22070"/>
                    <a:pt x="22070" y="0"/>
                    <a:pt x="49296" y="0"/>
                  </a:cubicBezTo>
                  <a:close/>
                </a:path>
              </a:pathLst>
            </a:custGeom>
            <a:blipFill>
              <a:blip r:embed="rId5"/>
              <a:stretch>
                <a:fillRect l="-11013" r="-11013"/>
              </a:stretch>
            </a:blip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14" name="TextBox 14"/>
          <p:cNvSpPr txBox="1"/>
          <p:nvPr/>
        </p:nvSpPr>
        <p:spPr>
          <a:xfrm>
            <a:off x="2324100" y="356790"/>
            <a:ext cx="2917697" cy="39575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61"/>
              </a:lnSpc>
              <a:spcBef>
                <a:spcPct val="0"/>
              </a:spcBef>
            </a:pPr>
            <a:r>
              <a:rPr lang="en-US" sz="2044" b="1">
                <a:solidFill>
                  <a:srgbClr val="DD5215"/>
                </a:solidFill>
                <a:latin typeface="Futura Bold"/>
                <a:ea typeface="Futura Bold"/>
                <a:cs typeface="Futura Bold"/>
                <a:sym typeface="Futura Bold"/>
              </a:rPr>
              <a:t>Ingoude Company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10512978" y="366315"/>
            <a:ext cx="1162460" cy="3613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659"/>
              </a:lnSpc>
              <a:spcBef>
                <a:spcPct val="0"/>
              </a:spcBef>
            </a:pPr>
            <a:r>
              <a:rPr lang="en-US" sz="1899">
                <a:solidFill>
                  <a:srgbClr val="DD5215"/>
                </a:solidFill>
                <a:latin typeface="Futura"/>
                <a:ea typeface="Futura"/>
                <a:cs typeface="Futura"/>
                <a:sym typeface="Futura"/>
              </a:rPr>
              <a:t>Home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12157764" y="366315"/>
            <a:ext cx="1208396" cy="3613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659"/>
              </a:lnSpc>
              <a:spcBef>
                <a:spcPct val="0"/>
              </a:spcBef>
            </a:pPr>
            <a:r>
              <a:rPr lang="en-US" sz="1899">
                <a:solidFill>
                  <a:srgbClr val="DD5215"/>
                </a:solidFill>
                <a:latin typeface="Futura"/>
                <a:ea typeface="Futura"/>
                <a:cs typeface="Futura"/>
                <a:sym typeface="Futura"/>
              </a:rPr>
              <a:t>Visit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13824303" y="366315"/>
            <a:ext cx="1198898" cy="3613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659"/>
              </a:lnSpc>
              <a:spcBef>
                <a:spcPct val="0"/>
              </a:spcBef>
            </a:pPr>
            <a:r>
              <a:rPr lang="en-US" sz="1899">
                <a:solidFill>
                  <a:srgbClr val="DD5215"/>
                </a:solidFill>
                <a:latin typeface="Futura"/>
                <a:ea typeface="Futura"/>
                <a:cs typeface="Futura"/>
                <a:sym typeface="Futura"/>
              </a:rPr>
              <a:t>Project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15480401" y="366315"/>
            <a:ext cx="1264549" cy="3613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659"/>
              </a:lnSpc>
              <a:spcBef>
                <a:spcPct val="0"/>
              </a:spcBef>
            </a:pPr>
            <a:r>
              <a:rPr lang="en-US" sz="1899">
                <a:solidFill>
                  <a:srgbClr val="DD5215"/>
                </a:solidFill>
                <a:latin typeface="Futura"/>
                <a:ea typeface="Futura"/>
                <a:cs typeface="Futura"/>
                <a:sym typeface="Futura"/>
              </a:rPr>
              <a:t>Service</a:t>
            </a:r>
          </a:p>
        </p:txBody>
      </p:sp>
      <p:grpSp>
        <p:nvGrpSpPr>
          <p:cNvPr id="19" name="Group 19"/>
          <p:cNvGrpSpPr/>
          <p:nvPr/>
        </p:nvGrpSpPr>
        <p:grpSpPr>
          <a:xfrm>
            <a:off x="1363205" y="1892689"/>
            <a:ext cx="3612160" cy="2957262"/>
            <a:chOff x="0" y="0"/>
            <a:chExt cx="1133821" cy="928255"/>
          </a:xfrm>
        </p:grpSpPr>
        <p:sp>
          <p:nvSpPr>
            <p:cNvPr id="20" name="Freeform 20"/>
            <p:cNvSpPr/>
            <p:nvPr/>
          </p:nvSpPr>
          <p:spPr>
            <a:xfrm>
              <a:off x="0" y="0"/>
              <a:ext cx="1133821" cy="928255"/>
            </a:xfrm>
            <a:custGeom>
              <a:avLst/>
              <a:gdLst/>
              <a:ahLst/>
              <a:cxnLst/>
              <a:rect l="l" t="t" r="r" b="b"/>
              <a:pathLst>
                <a:path w="1133821" h="928255">
                  <a:moveTo>
                    <a:pt x="49296" y="0"/>
                  </a:moveTo>
                  <a:lnTo>
                    <a:pt x="1084525" y="0"/>
                  </a:lnTo>
                  <a:cubicBezTo>
                    <a:pt x="1111750" y="0"/>
                    <a:pt x="1133821" y="22070"/>
                    <a:pt x="1133821" y="49296"/>
                  </a:cubicBezTo>
                  <a:lnTo>
                    <a:pt x="1133821" y="878959"/>
                  </a:lnTo>
                  <a:cubicBezTo>
                    <a:pt x="1133821" y="906184"/>
                    <a:pt x="1111750" y="928255"/>
                    <a:pt x="1084525" y="928255"/>
                  </a:cubicBezTo>
                  <a:lnTo>
                    <a:pt x="49296" y="928255"/>
                  </a:lnTo>
                  <a:cubicBezTo>
                    <a:pt x="22070" y="928255"/>
                    <a:pt x="0" y="906184"/>
                    <a:pt x="0" y="878959"/>
                  </a:cubicBezTo>
                  <a:lnTo>
                    <a:pt x="0" y="49296"/>
                  </a:lnTo>
                  <a:cubicBezTo>
                    <a:pt x="0" y="22070"/>
                    <a:pt x="22070" y="0"/>
                    <a:pt x="49296" y="0"/>
                  </a:cubicBezTo>
                  <a:close/>
                </a:path>
              </a:pathLst>
            </a:custGeom>
            <a:blipFill>
              <a:blip r:embed="rId6"/>
              <a:stretch>
                <a:fillRect l="-11346" r="-11346"/>
              </a:stretch>
            </a:blip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21" name="TextBox 21"/>
          <p:cNvSpPr txBox="1"/>
          <p:nvPr/>
        </p:nvSpPr>
        <p:spPr>
          <a:xfrm>
            <a:off x="5434784" y="2291417"/>
            <a:ext cx="5002122" cy="51546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4555"/>
              </a:lnSpc>
              <a:spcBef>
                <a:spcPct val="0"/>
              </a:spcBef>
            </a:pPr>
            <a:r>
              <a:rPr lang="en-US" sz="3253" b="1" dirty="0">
                <a:solidFill>
                  <a:srgbClr val="DD5215"/>
                </a:solidFill>
                <a:latin typeface="Futura Bold"/>
                <a:ea typeface="Futura Bold"/>
                <a:cs typeface="Futura Bold"/>
                <a:sym typeface="Futura Bold"/>
              </a:rPr>
              <a:t>Problem Description 01</a:t>
            </a:r>
          </a:p>
        </p:txBody>
      </p:sp>
      <p:sp>
        <p:nvSpPr>
          <p:cNvPr id="22" name="TextBox 22"/>
          <p:cNvSpPr txBox="1"/>
          <p:nvPr/>
        </p:nvSpPr>
        <p:spPr>
          <a:xfrm>
            <a:off x="5434784" y="6063892"/>
            <a:ext cx="5002121" cy="51546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4555"/>
              </a:lnSpc>
              <a:spcBef>
                <a:spcPct val="0"/>
              </a:spcBef>
            </a:pPr>
            <a:r>
              <a:rPr lang="en-US" sz="3253" b="1" dirty="0">
                <a:solidFill>
                  <a:srgbClr val="DD5215"/>
                </a:solidFill>
                <a:latin typeface="Futura Bold"/>
                <a:ea typeface="Futura Bold"/>
                <a:cs typeface="Futura Bold"/>
                <a:sym typeface="Futura Bold"/>
              </a:rPr>
              <a:t>Project Objectives 02</a:t>
            </a:r>
          </a:p>
        </p:txBody>
      </p:sp>
      <p:sp>
        <p:nvSpPr>
          <p:cNvPr id="23" name="TextBox 23"/>
          <p:cNvSpPr txBox="1"/>
          <p:nvPr/>
        </p:nvSpPr>
        <p:spPr>
          <a:xfrm>
            <a:off x="5434783" y="3018736"/>
            <a:ext cx="6604818" cy="147732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spcBef>
                <a:spcPct val="0"/>
              </a:spcBef>
            </a:pPr>
            <a:r>
              <a:rPr lang="en-US" sz="2400" dirty="0">
                <a:solidFill>
                  <a:srgbClr val="964D25"/>
                </a:solidFill>
                <a:latin typeface="Futura"/>
                <a:ea typeface="Futura"/>
                <a:cs typeface="Futura"/>
                <a:sym typeface="Futura"/>
              </a:rPr>
              <a:t>Manual fruit classification remains slow and inconsistent, creating a demand for an automated, vision-based solution suitable for </a:t>
            </a:r>
          </a:p>
          <a:p>
            <a:pPr>
              <a:spcBef>
                <a:spcPct val="0"/>
              </a:spcBef>
            </a:pPr>
            <a:r>
              <a:rPr lang="en-US" sz="2400" dirty="0">
                <a:solidFill>
                  <a:srgbClr val="964D25"/>
                </a:solidFill>
                <a:latin typeface="Futura"/>
                <a:ea typeface="Futura"/>
                <a:cs typeface="Futura"/>
                <a:sym typeface="Futura"/>
              </a:rPr>
              <a:t>real-time use in agriculture and retail.</a:t>
            </a:r>
          </a:p>
        </p:txBody>
      </p:sp>
      <p:sp>
        <p:nvSpPr>
          <p:cNvPr id="24" name="TextBox 24"/>
          <p:cNvSpPr txBox="1"/>
          <p:nvPr/>
        </p:nvSpPr>
        <p:spPr>
          <a:xfrm>
            <a:off x="5434783" y="6828615"/>
            <a:ext cx="6604818" cy="147732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spcBef>
                <a:spcPct val="0"/>
              </a:spcBef>
            </a:pPr>
            <a:r>
              <a:rPr lang="en-US" sz="2400" dirty="0">
                <a:solidFill>
                  <a:srgbClr val="964D25"/>
                </a:solidFill>
                <a:latin typeface="Futura"/>
                <a:ea typeface="Futura"/>
                <a:cs typeface="Futura"/>
                <a:sym typeface="Futura"/>
              </a:rPr>
              <a:t>To build an accurate and efficient fruit recognition system using image processing and machine learning, capable of real-time classification via a web application.</a:t>
            </a:r>
          </a:p>
        </p:txBody>
      </p:sp>
      <p:sp>
        <p:nvSpPr>
          <p:cNvPr id="25" name="TextBox 25"/>
          <p:cNvSpPr txBox="1"/>
          <p:nvPr/>
        </p:nvSpPr>
        <p:spPr>
          <a:xfrm>
            <a:off x="12765591" y="3449623"/>
            <a:ext cx="4533900" cy="209288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/>
            <a:r>
              <a:rPr lang="en-US" sz="13600" dirty="0">
                <a:solidFill>
                  <a:srgbClr val="FFFFFF"/>
                </a:solidFill>
                <a:latin typeface="Chewy"/>
                <a:ea typeface="Chewy"/>
                <a:cs typeface="Chewy"/>
                <a:sym typeface="Chewy"/>
              </a:rPr>
              <a:t>ABOUT</a:t>
            </a:r>
          </a:p>
        </p:txBody>
      </p:sp>
      <p:sp>
        <p:nvSpPr>
          <p:cNvPr id="33" name="TextBox 25">
            <a:extLst>
              <a:ext uri="{FF2B5EF4-FFF2-40B4-BE49-F238E27FC236}">
                <a16:creationId xmlns:a16="http://schemas.microsoft.com/office/drawing/2014/main" id="{04867685-6AD0-3048-453A-5D22F20F6C2A}"/>
              </a:ext>
            </a:extLst>
          </p:cNvPr>
          <p:cNvSpPr txBox="1"/>
          <p:nvPr/>
        </p:nvSpPr>
        <p:spPr>
          <a:xfrm>
            <a:off x="12765591" y="5275182"/>
            <a:ext cx="4533900" cy="209288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/>
            <a:r>
              <a:rPr lang="en-US" sz="13600" dirty="0">
                <a:solidFill>
                  <a:srgbClr val="FFFFFF"/>
                </a:solidFill>
                <a:latin typeface="Chewy"/>
                <a:ea typeface="Chewy"/>
                <a:cs typeface="Chewy"/>
                <a:sym typeface="Chewy"/>
              </a:rPr>
              <a:t>FRUITS</a:t>
            </a:r>
          </a:p>
        </p:txBody>
      </p:sp>
      <p:grpSp>
        <p:nvGrpSpPr>
          <p:cNvPr id="43" name="Group 5">
            <a:extLst>
              <a:ext uri="{FF2B5EF4-FFF2-40B4-BE49-F238E27FC236}">
                <a16:creationId xmlns:a16="http://schemas.microsoft.com/office/drawing/2014/main" id="{7A937716-1223-6AC2-FBFF-650F9B550D9B}"/>
              </a:ext>
            </a:extLst>
          </p:cNvPr>
          <p:cNvGrpSpPr/>
          <p:nvPr/>
        </p:nvGrpSpPr>
        <p:grpSpPr>
          <a:xfrm>
            <a:off x="1028700" y="262799"/>
            <a:ext cx="16230600" cy="644546"/>
            <a:chOff x="0" y="0"/>
            <a:chExt cx="4274726" cy="169757"/>
          </a:xfrm>
        </p:grpSpPr>
        <p:sp>
          <p:nvSpPr>
            <p:cNvPr id="44" name="Freeform 6">
              <a:extLst>
                <a:ext uri="{FF2B5EF4-FFF2-40B4-BE49-F238E27FC236}">
                  <a16:creationId xmlns:a16="http://schemas.microsoft.com/office/drawing/2014/main" id="{D1960798-AF51-75A5-3A89-BF044DE6EC45}"/>
                </a:ext>
              </a:extLst>
            </p:cNvPr>
            <p:cNvSpPr/>
            <p:nvPr/>
          </p:nvSpPr>
          <p:spPr>
            <a:xfrm>
              <a:off x="0" y="0"/>
              <a:ext cx="4274726" cy="169757"/>
            </a:xfrm>
            <a:custGeom>
              <a:avLst/>
              <a:gdLst/>
              <a:ahLst/>
              <a:cxnLst/>
              <a:rect l="l" t="t" r="r" b="b"/>
              <a:pathLst>
                <a:path w="4274726" h="169757">
                  <a:moveTo>
                    <a:pt x="24327" y="0"/>
                  </a:moveTo>
                  <a:lnTo>
                    <a:pt x="4250399" y="0"/>
                  </a:lnTo>
                  <a:cubicBezTo>
                    <a:pt x="4263834" y="0"/>
                    <a:pt x="4274726" y="10891"/>
                    <a:pt x="4274726" y="24327"/>
                  </a:cubicBezTo>
                  <a:lnTo>
                    <a:pt x="4274726" y="145430"/>
                  </a:lnTo>
                  <a:cubicBezTo>
                    <a:pt x="4274726" y="158866"/>
                    <a:pt x="4263834" y="169757"/>
                    <a:pt x="4250399" y="169757"/>
                  </a:cubicBezTo>
                  <a:lnTo>
                    <a:pt x="24327" y="169757"/>
                  </a:lnTo>
                  <a:cubicBezTo>
                    <a:pt x="10891" y="169757"/>
                    <a:pt x="0" y="158866"/>
                    <a:pt x="0" y="145430"/>
                  </a:cubicBezTo>
                  <a:lnTo>
                    <a:pt x="0" y="24327"/>
                  </a:lnTo>
                  <a:cubicBezTo>
                    <a:pt x="0" y="10891"/>
                    <a:pt x="10891" y="0"/>
                    <a:pt x="24327" y="0"/>
                  </a:cubicBezTo>
                  <a:close/>
                </a:path>
              </a:pathLst>
            </a:custGeom>
            <a:solidFill>
              <a:srgbClr val="FFF3D3"/>
            </a:solidFill>
          </p:spPr>
          <p:txBody>
            <a:bodyPr/>
            <a:lstStyle/>
            <a:p>
              <a:endParaRPr lang="en-US" dirty="0">
                <a:solidFill>
                  <a:srgbClr val="FFF3D3"/>
                </a:solidFill>
              </a:endParaRPr>
            </a:p>
          </p:txBody>
        </p:sp>
        <p:sp>
          <p:nvSpPr>
            <p:cNvPr id="45" name="TextBox 7">
              <a:extLst>
                <a:ext uri="{FF2B5EF4-FFF2-40B4-BE49-F238E27FC236}">
                  <a16:creationId xmlns:a16="http://schemas.microsoft.com/office/drawing/2014/main" id="{AEE410C6-8A25-A038-452C-FDEB7B70E50A}"/>
                </a:ext>
              </a:extLst>
            </p:cNvPr>
            <p:cNvSpPr txBox="1"/>
            <p:nvPr/>
          </p:nvSpPr>
          <p:spPr>
            <a:xfrm>
              <a:off x="0" y="-76200"/>
              <a:ext cx="4274726" cy="24595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>
                <a:solidFill>
                  <a:srgbClr val="FFF3D3"/>
                </a:solidFill>
              </a:endParaRPr>
            </a:p>
          </p:txBody>
        </p:sp>
      </p:grpSp>
      <p:sp>
        <p:nvSpPr>
          <p:cNvPr id="46" name="Freeform 8">
            <a:extLst>
              <a:ext uri="{FF2B5EF4-FFF2-40B4-BE49-F238E27FC236}">
                <a16:creationId xmlns:a16="http://schemas.microsoft.com/office/drawing/2014/main" id="{8A19AB94-73E5-4B59-2896-434E6128624C}"/>
              </a:ext>
            </a:extLst>
          </p:cNvPr>
          <p:cNvSpPr/>
          <p:nvPr/>
        </p:nvSpPr>
        <p:spPr>
          <a:xfrm>
            <a:off x="1616433" y="442515"/>
            <a:ext cx="490081" cy="339493"/>
          </a:xfrm>
          <a:custGeom>
            <a:avLst/>
            <a:gdLst/>
            <a:ahLst/>
            <a:cxnLst/>
            <a:rect l="l" t="t" r="r" b="b"/>
            <a:pathLst>
              <a:path w="490081" h="339493">
                <a:moveTo>
                  <a:pt x="0" y="0"/>
                </a:moveTo>
                <a:lnTo>
                  <a:pt x="490082" y="0"/>
                </a:lnTo>
                <a:lnTo>
                  <a:pt x="490082" y="339493"/>
                </a:lnTo>
                <a:lnTo>
                  <a:pt x="0" y="339493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7" name="TextBox 13">
            <a:extLst>
              <a:ext uri="{FF2B5EF4-FFF2-40B4-BE49-F238E27FC236}">
                <a16:creationId xmlns:a16="http://schemas.microsoft.com/office/drawing/2014/main" id="{8FA7A63D-E9A6-0F50-9E41-CB560040D86B}"/>
              </a:ext>
            </a:extLst>
          </p:cNvPr>
          <p:cNvSpPr txBox="1"/>
          <p:nvPr/>
        </p:nvSpPr>
        <p:spPr>
          <a:xfrm>
            <a:off x="2324100" y="410577"/>
            <a:ext cx="2917697" cy="3247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861"/>
              </a:lnSpc>
              <a:spcBef>
                <a:spcPct val="0"/>
              </a:spcBef>
            </a:pPr>
            <a:r>
              <a:rPr lang="en-US" sz="2044" b="1" dirty="0">
                <a:solidFill>
                  <a:srgbClr val="DD5215"/>
                </a:solidFill>
                <a:latin typeface="Futura Bold"/>
                <a:ea typeface="Futura Bold"/>
                <a:cs typeface="Futura Bold"/>
                <a:sym typeface="Futura Bold"/>
              </a:rPr>
              <a:t>Fruity-Detect</a:t>
            </a:r>
          </a:p>
        </p:txBody>
      </p:sp>
      <p:sp>
        <p:nvSpPr>
          <p:cNvPr id="48" name="TextBox 14">
            <a:extLst>
              <a:ext uri="{FF2B5EF4-FFF2-40B4-BE49-F238E27FC236}">
                <a16:creationId xmlns:a16="http://schemas.microsoft.com/office/drawing/2014/main" id="{E97AAA0A-576B-0F00-2195-B9891BB5C4D8}"/>
              </a:ext>
            </a:extLst>
          </p:cNvPr>
          <p:cNvSpPr txBox="1"/>
          <p:nvPr/>
        </p:nvSpPr>
        <p:spPr>
          <a:xfrm>
            <a:off x="10512978" y="420103"/>
            <a:ext cx="1162460" cy="3613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659"/>
              </a:lnSpc>
              <a:spcBef>
                <a:spcPct val="0"/>
              </a:spcBef>
            </a:pPr>
            <a:r>
              <a:rPr lang="en-US" sz="1899" dirty="0">
                <a:solidFill>
                  <a:srgbClr val="DD5215"/>
                </a:solidFill>
                <a:latin typeface="Futura"/>
                <a:ea typeface="Futura"/>
                <a:cs typeface="Futura"/>
                <a:sym typeface="Futura"/>
              </a:rPr>
              <a:t>Home</a:t>
            </a:r>
          </a:p>
        </p:txBody>
      </p:sp>
      <p:sp>
        <p:nvSpPr>
          <p:cNvPr id="49" name="TextBox 15">
            <a:extLst>
              <a:ext uri="{FF2B5EF4-FFF2-40B4-BE49-F238E27FC236}">
                <a16:creationId xmlns:a16="http://schemas.microsoft.com/office/drawing/2014/main" id="{AF51C835-AFEA-3FC4-6A6C-F2603AFF0A9C}"/>
              </a:ext>
            </a:extLst>
          </p:cNvPr>
          <p:cNvSpPr txBox="1"/>
          <p:nvPr/>
        </p:nvSpPr>
        <p:spPr>
          <a:xfrm>
            <a:off x="12157764" y="420103"/>
            <a:ext cx="1208396" cy="3613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659"/>
              </a:lnSpc>
              <a:spcBef>
                <a:spcPct val="0"/>
              </a:spcBef>
            </a:pPr>
            <a:r>
              <a:rPr lang="en-US" sz="1899">
                <a:solidFill>
                  <a:srgbClr val="DD5215"/>
                </a:solidFill>
                <a:latin typeface="Futura"/>
                <a:ea typeface="Futura"/>
                <a:cs typeface="Futura"/>
                <a:sym typeface="Futura"/>
              </a:rPr>
              <a:t>Visit</a:t>
            </a:r>
          </a:p>
        </p:txBody>
      </p:sp>
      <p:sp>
        <p:nvSpPr>
          <p:cNvPr id="50" name="TextBox 16">
            <a:extLst>
              <a:ext uri="{FF2B5EF4-FFF2-40B4-BE49-F238E27FC236}">
                <a16:creationId xmlns:a16="http://schemas.microsoft.com/office/drawing/2014/main" id="{C3304AE3-3D19-0A0E-A1D3-5BE46C740890}"/>
              </a:ext>
            </a:extLst>
          </p:cNvPr>
          <p:cNvSpPr txBox="1"/>
          <p:nvPr/>
        </p:nvSpPr>
        <p:spPr>
          <a:xfrm>
            <a:off x="13824303" y="420103"/>
            <a:ext cx="1198898" cy="3613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659"/>
              </a:lnSpc>
              <a:spcBef>
                <a:spcPct val="0"/>
              </a:spcBef>
            </a:pPr>
            <a:r>
              <a:rPr lang="en-US" sz="1899">
                <a:solidFill>
                  <a:srgbClr val="DD5215"/>
                </a:solidFill>
                <a:latin typeface="Futura"/>
                <a:ea typeface="Futura"/>
                <a:cs typeface="Futura"/>
                <a:sym typeface="Futura"/>
              </a:rPr>
              <a:t>Project</a:t>
            </a:r>
          </a:p>
        </p:txBody>
      </p:sp>
      <p:sp>
        <p:nvSpPr>
          <p:cNvPr id="51" name="TextBox 17">
            <a:extLst>
              <a:ext uri="{FF2B5EF4-FFF2-40B4-BE49-F238E27FC236}">
                <a16:creationId xmlns:a16="http://schemas.microsoft.com/office/drawing/2014/main" id="{4AD21AB9-B43C-8F49-15B3-E51F836D57C1}"/>
              </a:ext>
            </a:extLst>
          </p:cNvPr>
          <p:cNvSpPr txBox="1"/>
          <p:nvPr/>
        </p:nvSpPr>
        <p:spPr>
          <a:xfrm>
            <a:off x="15480401" y="420103"/>
            <a:ext cx="1264549" cy="3613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659"/>
              </a:lnSpc>
              <a:spcBef>
                <a:spcPct val="0"/>
              </a:spcBef>
            </a:pPr>
            <a:r>
              <a:rPr lang="en-US" sz="1899">
                <a:solidFill>
                  <a:srgbClr val="DD5215"/>
                </a:solidFill>
                <a:latin typeface="Futura"/>
                <a:ea typeface="Futura"/>
                <a:cs typeface="Futura"/>
                <a:sym typeface="Futura"/>
              </a:rPr>
              <a:t>Service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D521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8361462" cy="10287000"/>
            <a:chOff x="0" y="0"/>
            <a:chExt cx="1295409" cy="1593725"/>
          </a:xfrm>
        </p:grpSpPr>
        <p:sp>
          <p:nvSpPr>
            <p:cNvPr id="3" name="Freeform 3"/>
            <p:cNvSpPr/>
            <p:nvPr/>
          </p:nvSpPr>
          <p:spPr>
            <a:xfrm flipH="1">
              <a:off x="0" y="0"/>
              <a:ext cx="1295409" cy="1593725"/>
            </a:xfrm>
            <a:custGeom>
              <a:avLst/>
              <a:gdLst/>
              <a:ahLst/>
              <a:cxnLst/>
              <a:rect l="l" t="t" r="r" b="b"/>
              <a:pathLst>
                <a:path w="1295409" h="1593725">
                  <a:moveTo>
                    <a:pt x="1295409" y="0"/>
                  </a:moveTo>
                  <a:lnTo>
                    <a:pt x="0" y="0"/>
                  </a:lnTo>
                  <a:lnTo>
                    <a:pt x="0" y="1593725"/>
                  </a:lnTo>
                  <a:lnTo>
                    <a:pt x="1295409" y="1593725"/>
                  </a:lnTo>
                  <a:close/>
                </a:path>
              </a:pathLst>
            </a:custGeom>
            <a:blipFill>
              <a:blip r:embed="rId2"/>
              <a:stretch>
                <a:fillRect l="-53442" r="-31215"/>
              </a:stretch>
            </a:blip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13" name="TextBox 13"/>
          <p:cNvSpPr txBox="1"/>
          <p:nvPr/>
        </p:nvSpPr>
        <p:spPr>
          <a:xfrm>
            <a:off x="9844973" y="1896668"/>
            <a:ext cx="7958660" cy="188755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13952"/>
              </a:lnSpc>
            </a:pPr>
            <a:r>
              <a:rPr lang="en-US" sz="13952" dirty="0">
                <a:solidFill>
                  <a:srgbClr val="FFFFFF"/>
                </a:solidFill>
                <a:latin typeface="Chewy"/>
                <a:ea typeface="Chewy"/>
                <a:cs typeface="Chewy"/>
                <a:sym typeface="Chewy"/>
              </a:rPr>
              <a:t>Dataset!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8633269" y="4775010"/>
            <a:ext cx="9349931" cy="258532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spcBef>
                <a:spcPct val="0"/>
              </a:spcBef>
            </a:pPr>
            <a:r>
              <a:rPr lang="en-US" sz="2800" dirty="0">
                <a:solidFill>
                  <a:srgbClr val="FFFFFF"/>
                </a:solidFill>
                <a:latin typeface="Futura"/>
                <a:ea typeface="Futura"/>
                <a:cs typeface="Futura"/>
                <a:sym typeface="Futura"/>
              </a:rPr>
              <a:t>The model was trained on the </a:t>
            </a:r>
            <a:r>
              <a:rPr lang="en-US" sz="2800" b="1" dirty="0">
                <a:solidFill>
                  <a:srgbClr val="FFF3D3"/>
                </a:solidFill>
                <a:latin typeface="Futura"/>
                <a:ea typeface="Futura"/>
                <a:cs typeface="Futura"/>
                <a:sym typeface="Futura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Fruits-360 dataset</a:t>
            </a:r>
            <a:r>
              <a:rPr lang="en-US" sz="2800" dirty="0">
                <a:solidFill>
                  <a:srgbClr val="FFF3D3"/>
                </a:solidFill>
                <a:latin typeface="Futura"/>
                <a:ea typeface="Futura"/>
                <a:cs typeface="Futura"/>
                <a:sym typeface="Futura"/>
              </a:rPr>
              <a:t> </a:t>
            </a:r>
            <a:r>
              <a:rPr lang="en-US" sz="2800" dirty="0">
                <a:solidFill>
                  <a:srgbClr val="FFFFFF"/>
                </a:solidFill>
                <a:latin typeface="Futura"/>
                <a:ea typeface="Futura"/>
                <a:cs typeface="Futura"/>
                <a:sym typeface="Futura"/>
              </a:rPr>
              <a:t>from Kaggle, organized into training, and testing directories, each containing labeled fruit images.</a:t>
            </a:r>
          </a:p>
          <a:p>
            <a:pPr>
              <a:spcBef>
                <a:spcPct val="0"/>
              </a:spcBef>
            </a:pPr>
            <a:endParaRPr lang="en-US" sz="2800" dirty="0">
              <a:solidFill>
                <a:srgbClr val="FFFFFF"/>
              </a:solidFill>
              <a:latin typeface="Futura"/>
              <a:ea typeface="Futura"/>
              <a:cs typeface="Futura"/>
              <a:sym typeface="Futura"/>
            </a:endParaRPr>
          </a:p>
          <a:p>
            <a:pPr>
              <a:spcBef>
                <a:spcPct val="0"/>
              </a:spcBef>
            </a:pPr>
            <a:r>
              <a:rPr lang="en-US" sz="2800" dirty="0">
                <a:solidFill>
                  <a:srgbClr val="FFFFFF"/>
                </a:solidFill>
                <a:latin typeface="Futura"/>
                <a:ea typeface="Futura"/>
                <a:cs typeface="Futura"/>
                <a:sym typeface="Futura"/>
              </a:rPr>
              <a:t>The number of unique fruits were 230 fruits, with over 150k+images (including training &amp; testing).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8633269" y="4076700"/>
            <a:ext cx="1830464" cy="38472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967"/>
              </a:lnSpc>
              <a:spcBef>
                <a:spcPct val="0"/>
              </a:spcBef>
            </a:pPr>
            <a:r>
              <a:rPr lang="en-US" sz="3200" b="1" dirty="0">
                <a:solidFill>
                  <a:srgbClr val="FFFFFF"/>
                </a:solidFill>
                <a:latin typeface="Futura Bold"/>
                <a:ea typeface="Futura Bold"/>
                <a:cs typeface="Futura Bold"/>
                <a:sym typeface="Futura Bold"/>
              </a:rPr>
              <a:t>Overview</a:t>
            </a:r>
          </a:p>
        </p:txBody>
      </p:sp>
      <p:sp>
        <p:nvSpPr>
          <p:cNvPr id="18" name="Freeform 5">
            <a:extLst>
              <a:ext uri="{FF2B5EF4-FFF2-40B4-BE49-F238E27FC236}">
                <a16:creationId xmlns:a16="http://schemas.microsoft.com/office/drawing/2014/main" id="{33B26888-FE11-D3BF-E684-86A6C4EB150E}"/>
              </a:ext>
            </a:extLst>
          </p:cNvPr>
          <p:cNvSpPr/>
          <p:nvPr/>
        </p:nvSpPr>
        <p:spPr>
          <a:xfrm>
            <a:off x="1616433" y="442515"/>
            <a:ext cx="490081" cy="339493"/>
          </a:xfrm>
          <a:custGeom>
            <a:avLst/>
            <a:gdLst/>
            <a:ahLst/>
            <a:cxnLst/>
            <a:rect l="l" t="t" r="r" b="b"/>
            <a:pathLst>
              <a:path w="490081" h="339493">
                <a:moveTo>
                  <a:pt x="0" y="0"/>
                </a:moveTo>
                <a:lnTo>
                  <a:pt x="490082" y="0"/>
                </a:lnTo>
                <a:lnTo>
                  <a:pt x="490082" y="339493"/>
                </a:lnTo>
                <a:lnTo>
                  <a:pt x="0" y="339493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9" name="TextBox 14">
            <a:extLst>
              <a:ext uri="{FF2B5EF4-FFF2-40B4-BE49-F238E27FC236}">
                <a16:creationId xmlns:a16="http://schemas.microsoft.com/office/drawing/2014/main" id="{F4DA4B06-3AFC-54B4-7B25-F2E5A51F6BCF}"/>
              </a:ext>
            </a:extLst>
          </p:cNvPr>
          <p:cNvSpPr txBox="1"/>
          <p:nvPr/>
        </p:nvSpPr>
        <p:spPr>
          <a:xfrm>
            <a:off x="2324100" y="356790"/>
            <a:ext cx="2917697" cy="39575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61"/>
              </a:lnSpc>
              <a:spcBef>
                <a:spcPct val="0"/>
              </a:spcBef>
            </a:pPr>
            <a:r>
              <a:rPr lang="en-US" sz="2044" b="1">
                <a:solidFill>
                  <a:srgbClr val="DD5215"/>
                </a:solidFill>
                <a:latin typeface="Futura Bold"/>
                <a:ea typeface="Futura Bold"/>
                <a:cs typeface="Futura Bold"/>
                <a:sym typeface="Futura Bold"/>
              </a:rPr>
              <a:t>Ingoude Company</a:t>
            </a:r>
          </a:p>
        </p:txBody>
      </p:sp>
      <p:sp>
        <p:nvSpPr>
          <p:cNvPr id="20" name="TextBox 15">
            <a:extLst>
              <a:ext uri="{FF2B5EF4-FFF2-40B4-BE49-F238E27FC236}">
                <a16:creationId xmlns:a16="http://schemas.microsoft.com/office/drawing/2014/main" id="{B042BFC2-CC56-8473-6FBE-346BED9F8D5D}"/>
              </a:ext>
            </a:extLst>
          </p:cNvPr>
          <p:cNvSpPr txBox="1"/>
          <p:nvPr/>
        </p:nvSpPr>
        <p:spPr>
          <a:xfrm>
            <a:off x="10512978" y="366315"/>
            <a:ext cx="1162460" cy="3613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659"/>
              </a:lnSpc>
              <a:spcBef>
                <a:spcPct val="0"/>
              </a:spcBef>
            </a:pPr>
            <a:r>
              <a:rPr lang="en-US" sz="1899">
                <a:solidFill>
                  <a:srgbClr val="DD5215"/>
                </a:solidFill>
                <a:latin typeface="Futura"/>
                <a:ea typeface="Futura"/>
                <a:cs typeface="Futura"/>
                <a:sym typeface="Futura"/>
              </a:rPr>
              <a:t>Home</a:t>
            </a:r>
          </a:p>
        </p:txBody>
      </p:sp>
      <p:sp>
        <p:nvSpPr>
          <p:cNvPr id="21" name="TextBox 16">
            <a:extLst>
              <a:ext uri="{FF2B5EF4-FFF2-40B4-BE49-F238E27FC236}">
                <a16:creationId xmlns:a16="http://schemas.microsoft.com/office/drawing/2014/main" id="{956323B8-1091-90D8-99D9-1615E4158F09}"/>
              </a:ext>
            </a:extLst>
          </p:cNvPr>
          <p:cNvSpPr txBox="1"/>
          <p:nvPr/>
        </p:nvSpPr>
        <p:spPr>
          <a:xfrm>
            <a:off x="12157764" y="366315"/>
            <a:ext cx="1208396" cy="3613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659"/>
              </a:lnSpc>
              <a:spcBef>
                <a:spcPct val="0"/>
              </a:spcBef>
            </a:pPr>
            <a:r>
              <a:rPr lang="en-US" sz="1899">
                <a:solidFill>
                  <a:srgbClr val="DD5215"/>
                </a:solidFill>
                <a:latin typeface="Futura"/>
                <a:ea typeface="Futura"/>
                <a:cs typeface="Futura"/>
                <a:sym typeface="Futura"/>
              </a:rPr>
              <a:t>Visit</a:t>
            </a:r>
          </a:p>
        </p:txBody>
      </p:sp>
      <p:sp>
        <p:nvSpPr>
          <p:cNvPr id="22" name="TextBox 17">
            <a:extLst>
              <a:ext uri="{FF2B5EF4-FFF2-40B4-BE49-F238E27FC236}">
                <a16:creationId xmlns:a16="http://schemas.microsoft.com/office/drawing/2014/main" id="{D84E7A4D-C8A0-7FC0-C1A8-47E00015BA09}"/>
              </a:ext>
            </a:extLst>
          </p:cNvPr>
          <p:cNvSpPr txBox="1"/>
          <p:nvPr/>
        </p:nvSpPr>
        <p:spPr>
          <a:xfrm>
            <a:off x="13824303" y="366315"/>
            <a:ext cx="1198898" cy="3613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659"/>
              </a:lnSpc>
              <a:spcBef>
                <a:spcPct val="0"/>
              </a:spcBef>
            </a:pPr>
            <a:r>
              <a:rPr lang="en-US" sz="1899">
                <a:solidFill>
                  <a:srgbClr val="DD5215"/>
                </a:solidFill>
                <a:latin typeface="Futura"/>
                <a:ea typeface="Futura"/>
                <a:cs typeface="Futura"/>
                <a:sym typeface="Futura"/>
              </a:rPr>
              <a:t>Project</a:t>
            </a:r>
          </a:p>
        </p:txBody>
      </p:sp>
      <p:sp>
        <p:nvSpPr>
          <p:cNvPr id="23" name="TextBox 18">
            <a:extLst>
              <a:ext uri="{FF2B5EF4-FFF2-40B4-BE49-F238E27FC236}">
                <a16:creationId xmlns:a16="http://schemas.microsoft.com/office/drawing/2014/main" id="{08333C3C-CC9E-6DDE-6D7A-F333AAC17ABE}"/>
              </a:ext>
            </a:extLst>
          </p:cNvPr>
          <p:cNvSpPr txBox="1"/>
          <p:nvPr/>
        </p:nvSpPr>
        <p:spPr>
          <a:xfrm>
            <a:off x="15480401" y="366315"/>
            <a:ext cx="1264549" cy="3613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659"/>
              </a:lnSpc>
              <a:spcBef>
                <a:spcPct val="0"/>
              </a:spcBef>
            </a:pPr>
            <a:r>
              <a:rPr lang="en-US" sz="1899">
                <a:solidFill>
                  <a:srgbClr val="DD5215"/>
                </a:solidFill>
                <a:latin typeface="Futura"/>
                <a:ea typeface="Futura"/>
                <a:cs typeface="Futura"/>
                <a:sym typeface="Futura"/>
              </a:rPr>
              <a:t>Service</a:t>
            </a:r>
          </a:p>
        </p:txBody>
      </p:sp>
      <p:grpSp>
        <p:nvGrpSpPr>
          <p:cNvPr id="24" name="Group 5">
            <a:extLst>
              <a:ext uri="{FF2B5EF4-FFF2-40B4-BE49-F238E27FC236}">
                <a16:creationId xmlns:a16="http://schemas.microsoft.com/office/drawing/2014/main" id="{58BC4F26-9524-A934-1B12-116A3A32AB31}"/>
              </a:ext>
            </a:extLst>
          </p:cNvPr>
          <p:cNvGrpSpPr/>
          <p:nvPr/>
        </p:nvGrpSpPr>
        <p:grpSpPr>
          <a:xfrm>
            <a:off x="1028700" y="262799"/>
            <a:ext cx="16230600" cy="644546"/>
            <a:chOff x="0" y="0"/>
            <a:chExt cx="4274726" cy="169757"/>
          </a:xfrm>
        </p:grpSpPr>
        <p:sp>
          <p:nvSpPr>
            <p:cNvPr id="25" name="Freeform 6">
              <a:extLst>
                <a:ext uri="{FF2B5EF4-FFF2-40B4-BE49-F238E27FC236}">
                  <a16:creationId xmlns:a16="http://schemas.microsoft.com/office/drawing/2014/main" id="{59A38F1B-AC2F-1A17-6BC2-E592A5EE190C}"/>
                </a:ext>
              </a:extLst>
            </p:cNvPr>
            <p:cNvSpPr/>
            <p:nvPr/>
          </p:nvSpPr>
          <p:spPr>
            <a:xfrm>
              <a:off x="0" y="0"/>
              <a:ext cx="4274726" cy="169757"/>
            </a:xfrm>
            <a:custGeom>
              <a:avLst/>
              <a:gdLst/>
              <a:ahLst/>
              <a:cxnLst/>
              <a:rect l="l" t="t" r="r" b="b"/>
              <a:pathLst>
                <a:path w="4274726" h="169757">
                  <a:moveTo>
                    <a:pt x="24327" y="0"/>
                  </a:moveTo>
                  <a:lnTo>
                    <a:pt x="4250399" y="0"/>
                  </a:lnTo>
                  <a:cubicBezTo>
                    <a:pt x="4263834" y="0"/>
                    <a:pt x="4274726" y="10891"/>
                    <a:pt x="4274726" y="24327"/>
                  </a:cubicBezTo>
                  <a:lnTo>
                    <a:pt x="4274726" y="145430"/>
                  </a:lnTo>
                  <a:cubicBezTo>
                    <a:pt x="4274726" y="158866"/>
                    <a:pt x="4263834" y="169757"/>
                    <a:pt x="4250399" y="169757"/>
                  </a:cubicBezTo>
                  <a:lnTo>
                    <a:pt x="24327" y="169757"/>
                  </a:lnTo>
                  <a:cubicBezTo>
                    <a:pt x="10891" y="169757"/>
                    <a:pt x="0" y="158866"/>
                    <a:pt x="0" y="145430"/>
                  </a:cubicBezTo>
                  <a:lnTo>
                    <a:pt x="0" y="24327"/>
                  </a:lnTo>
                  <a:cubicBezTo>
                    <a:pt x="0" y="10891"/>
                    <a:pt x="10891" y="0"/>
                    <a:pt x="24327" y="0"/>
                  </a:cubicBezTo>
                  <a:close/>
                </a:path>
              </a:pathLst>
            </a:custGeom>
            <a:solidFill>
              <a:srgbClr val="FFF3D3"/>
            </a:solidFill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26" name="TextBox 7">
              <a:extLst>
                <a:ext uri="{FF2B5EF4-FFF2-40B4-BE49-F238E27FC236}">
                  <a16:creationId xmlns:a16="http://schemas.microsoft.com/office/drawing/2014/main" id="{54D24CDB-63FC-E4F9-86A7-B75296C73785}"/>
                </a:ext>
              </a:extLst>
            </p:cNvPr>
            <p:cNvSpPr txBox="1"/>
            <p:nvPr/>
          </p:nvSpPr>
          <p:spPr>
            <a:xfrm>
              <a:off x="0" y="-76200"/>
              <a:ext cx="4274726" cy="24595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27" name="Freeform 8">
            <a:extLst>
              <a:ext uri="{FF2B5EF4-FFF2-40B4-BE49-F238E27FC236}">
                <a16:creationId xmlns:a16="http://schemas.microsoft.com/office/drawing/2014/main" id="{263D54F0-3AD0-1FB2-0AFA-5F33FCD878F4}"/>
              </a:ext>
            </a:extLst>
          </p:cNvPr>
          <p:cNvSpPr/>
          <p:nvPr/>
        </p:nvSpPr>
        <p:spPr>
          <a:xfrm>
            <a:off x="1616433" y="442515"/>
            <a:ext cx="490081" cy="339493"/>
          </a:xfrm>
          <a:custGeom>
            <a:avLst/>
            <a:gdLst/>
            <a:ahLst/>
            <a:cxnLst/>
            <a:rect l="l" t="t" r="r" b="b"/>
            <a:pathLst>
              <a:path w="490081" h="339493">
                <a:moveTo>
                  <a:pt x="0" y="0"/>
                </a:moveTo>
                <a:lnTo>
                  <a:pt x="490082" y="0"/>
                </a:lnTo>
                <a:lnTo>
                  <a:pt x="490082" y="339493"/>
                </a:lnTo>
                <a:lnTo>
                  <a:pt x="0" y="339493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8" name="TextBox 13">
            <a:extLst>
              <a:ext uri="{FF2B5EF4-FFF2-40B4-BE49-F238E27FC236}">
                <a16:creationId xmlns:a16="http://schemas.microsoft.com/office/drawing/2014/main" id="{A530E364-B782-F917-3C93-AC704E6B3F17}"/>
              </a:ext>
            </a:extLst>
          </p:cNvPr>
          <p:cNvSpPr txBox="1"/>
          <p:nvPr/>
        </p:nvSpPr>
        <p:spPr>
          <a:xfrm>
            <a:off x="2324100" y="410577"/>
            <a:ext cx="2917697" cy="3247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861"/>
              </a:lnSpc>
              <a:spcBef>
                <a:spcPct val="0"/>
              </a:spcBef>
            </a:pPr>
            <a:r>
              <a:rPr lang="en-US" sz="2044" b="1" dirty="0">
                <a:solidFill>
                  <a:srgbClr val="DD5215"/>
                </a:solidFill>
                <a:latin typeface="Futura Bold"/>
                <a:ea typeface="Futura Bold"/>
                <a:cs typeface="Futura Bold"/>
                <a:sym typeface="Futura Bold"/>
              </a:rPr>
              <a:t>Fruity-Detect</a:t>
            </a:r>
          </a:p>
        </p:txBody>
      </p:sp>
      <p:sp>
        <p:nvSpPr>
          <p:cNvPr id="29" name="TextBox 14">
            <a:extLst>
              <a:ext uri="{FF2B5EF4-FFF2-40B4-BE49-F238E27FC236}">
                <a16:creationId xmlns:a16="http://schemas.microsoft.com/office/drawing/2014/main" id="{33F3CD57-CD3B-F909-A953-763EE5FF8DE2}"/>
              </a:ext>
            </a:extLst>
          </p:cNvPr>
          <p:cNvSpPr txBox="1"/>
          <p:nvPr/>
        </p:nvSpPr>
        <p:spPr>
          <a:xfrm>
            <a:off x="10512978" y="420103"/>
            <a:ext cx="1162460" cy="3613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659"/>
              </a:lnSpc>
              <a:spcBef>
                <a:spcPct val="0"/>
              </a:spcBef>
            </a:pPr>
            <a:r>
              <a:rPr lang="en-US" sz="1899" dirty="0">
                <a:solidFill>
                  <a:srgbClr val="DD5215"/>
                </a:solidFill>
                <a:latin typeface="Futura"/>
                <a:ea typeface="Futura"/>
                <a:cs typeface="Futura"/>
                <a:sym typeface="Futura"/>
              </a:rPr>
              <a:t>Home</a:t>
            </a:r>
          </a:p>
        </p:txBody>
      </p:sp>
      <p:sp>
        <p:nvSpPr>
          <p:cNvPr id="30" name="TextBox 15">
            <a:extLst>
              <a:ext uri="{FF2B5EF4-FFF2-40B4-BE49-F238E27FC236}">
                <a16:creationId xmlns:a16="http://schemas.microsoft.com/office/drawing/2014/main" id="{3354AC01-BA6A-6B57-5B51-7CA5655BECB8}"/>
              </a:ext>
            </a:extLst>
          </p:cNvPr>
          <p:cNvSpPr txBox="1"/>
          <p:nvPr/>
        </p:nvSpPr>
        <p:spPr>
          <a:xfrm>
            <a:off x="12157764" y="420103"/>
            <a:ext cx="1208396" cy="3613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659"/>
              </a:lnSpc>
              <a:spcBef>
                <a:spcPct val="0"/>
              </a:spcBef>
            </a:pPr>
            <a:r>
              <a:rPr lang="en-US" sz="1899">
                <a:solidFill>
                  <a:srgbClr val="DD5215"/>
                </a:solidFill>
                <a:latin typeface="Futura"/>
                <a:ea typeface="Futura"/>
                <a:cs typeface="Futura"/>
                <a:sym typeface="Futura"/>
              </a:rPr>
              <a:t>Visit</a:t>
            </a:r>
          </a:p>
        </p:txBody>
      </p:sp>
      <p:sp>
        <p:nvSpPr>
          <p:cNvPr id="31" name="TextBox 16">
            <a:extLst>
              <a:ext uri="{FF2B5EF4-FFF2-40B4-BE49-F238E27FC236}">
                <a16:creationId xmlns:a16="http://schemas.microsoft.com/office/drawing/2014/main" id="{73A7DCB5-8DDE-6442-EFB2-F992AC92D01A}"/>
              </a:ext>
            </a:extLst>
          </p:cNvPr>
          <p:cNvSpPr txBox="1"/>
          <p:nvPr/>
        </p:nvSpPr>
        <p:spPr>
          <a:xfrm>
            <a:off x="13824303" y="420103"/>
            <a:ext cx="1198898" cy="3613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659"/>
              </a:lnSpc>
              <a:spcBef>
                <a:spcPct val="0"/>
              </a:spcBef>
            </a:pPr>
            <a:r>
              <a:rPr lang="en-US" sz="1899">
                <a:solidFill>
                  <a:srgbClr val="DD5215"/>
                </a:solidFill>
                <a:latin typeface="Futura"/>
                <a:ea typeface="Futura"/>
                <a:cs typeface="Futura"/>
                <a:sym typeface="Futura"/>
              </a:rPr>
              <a:t>Project</a:t>
            </a:r>
          </a:p>
        </p:txBody>
      </p:sp>
      <p:sp>
        <p:nvSpPr>
          <p:cNvPr id="32" name="TextBox 17">
            <a:extLst>
              <a:ext uri="{FF2B5EF4-FFF2-40B4-BE49-F238E27FC236}">
                <a16:creationId xmlns:a16="http://schemas.microsoft.com/office/drawing/2014/main" id="{F05AFDA7-682B-3C72-321C-5760DB1C1CE5}"/>
              </a:ext>
            </a:extLst>
          </p:cNvPr>
          <p:cNvSpPr txBox="1"/>
          <p:nvPr/>
        </p:nvSpPr>
        <p:spPr>
          <a:xfrm>
            <a:off x="15480401" y="420103"/>
            <a:ext cx="1264549" cy="3613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659"/>
              </a:lnSpc>
              <a:spcBef>
                <a:spcPct val="0"/>
              </a:spcBef>
            </a:pPr>
            <a:r>
              <a:rPr lang="en-US" sz="1899">
                <a:solidFill>
                  <a:srgbClr val="DD5215"/>
                </a:solidFill>
                <a:latin typeface="Futura"/>
                <a:ea typeface="Futura"/>
                <a:cs typeface="Futura"/>
                <a:sym typeface="Futura"/>
              </a:rPr>
              <a:t>Service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A4BA4A43-A6BC-D924-A71B-44CDA284D12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33269" y="7579844"/>
            <a:ext cx="9349931" cy="1538257"/>
          </a:xfrm>
          <a:prstGeom prst="round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A close up of an orange&#10;&#10;AI-generated content may be incorrect.">
            <a:extLst>
              <a:ext uri="{FF2B5EF4-FFF2-40B4-BE49-F238E27FC236}">
                <a16:creationId xmlns:a16="http://schemas.microsoft.com/office/drawing/2014/main" id="{64BA3E8E-60C9-217D-F6F4-6B13EE3935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28601" y="-114300"/>
            <a:ext cx="18821401" cy="10668000"/>
          </a:xfrm>
          <a:prstGeom prst="rect">
            <a:avLst/>
          </a:prstGeom>
        </p:spPr>
      </p:pic>
      <p:sp>
        <p:nvSpPr>
          <p:cNvPr id="42" name="Freeform 7">
            <a:extLst>
              <a:ext uri="{FF2B5EF4-FFF2-40B4-BE49-F238E27FC236}">
                <a16:creationId xmlns:a16="http://schemas.microsoft.com/office/drawing/2014/main" id="{AF5A7397-6EEF-64F1-822A-8E691ACA4095}"/>
              </a:ext>
            </a:extLst>
          </p:cNvPr>
          <p:cNvSpPr/>
          <p:nvPr/>
        </p:nvSpPr>
        <p:spPr>
          <a:xfrm>
            <a:off x="1616433" y="4076700"/>
            <a:ext cx="14842767" cy="5497830"/>
          </a:xfrm>
          <a:custGeom>
            <a:avLst/>
            <a:gdLst/>
            <a:ahLst/>
            <a:cxnLst/>
            <a:rect l="l" t="t" r="r" b="b"/>
            <a:pathLst>
              <a:path w="2994661" h="1082999">
                <a:moveTo>
                  <a:pt x="40171" y="0"/>
                </a:moveTo>
                <a:lnTo>
                  <a:pt x="2954490" y="0"/>
                </a:lnTo>
                <a:cubicBezTo>
                  <a:pt x="2976676" y="0"/>
                  <a:pt x="2994661" y="17985"/>
                  <a:pt x="2994661" y="40171"/>
                </a:cubicBezTo>
                <a:lnTo>
                  <a:pt x="2994661" y="1042829"/>
                </a:lnTo>
                <a:cubicBezTo>
                  <a:pt x="2994661" y="1053483"/>
                  <a:pt x="2990429" y="1063700"/>
                  <a:pt x="2982895" y="1071234"/>
                </a:cubicBezTo>
                <a:cubicBezTo>
                  <a:pt x="2975362" y="1078767"/>
                  <a:pt x="2965144" y="1082999"/>
                  <a:pt x="2954490" y="1082999"/>
                </a:cubicBezTo>
                <a:lnTo>
                  <a:pt x="40171" y="1082999"/>
                </a:lnTo>
                <a:cubicBezTo>
                  <a:pt x="29517" y="1082999"/>
                  <a:pt x="19299" y="1078767"/>
                  <a:pt x="11766" y="1071234"/>
                </a:cubicBezTo>
                <a:cubicBezTo>
                  <a:pt x="4232" y="1063700"/>
                  <a:pt x="0" y="1053483"/>
                  <a:pt x="0" y="1042829"/>
                </a:cubicBezTo>
                <a:lnTo>
                  <a:pt x="0" y="40171"/>
                </a:lnTo>
                <a:cubicBezTo>
                  <a:pt x="0" y="29517"/>
                  <a:pt x="4232" y="19299"/>
                  <a:pt x="11766" y="11766"/>
                </a:cubicBezTo>
                <a:cubicBezTo>
                  <a:pt x="19299" y="4232"/>
                  <a:pt x="29517" y="0"/>
                  <a:pt x="40171" y="0"/>
                </a:cubicBezTo>
                <a:close/>
              </a:path>
            </a:pathLst>
          </a:custGeom>
          <a:solidFill>
            <a:srgbClr val="FFF3D3"/>
          </a:solidFill>
        </p:spPr>
        <p:txBody>
          <a:bodyPr/>
          <a:lstStyle/>
          <a:p>
            <a:endParaRPr lang="en-US"/>
          </a:p>
        </p:txBody>
      </p:sp>
      <p:sp>
        <p:nvSpPr>
          <p:cNvPr id="22" name="Freeform 5">
            <a:extLst>
              <a:ext uri="{FF2B5EF4-FFF2-40B4-BE49-F238E27FC236}">
                <a16:creationId xmlns:a16="http://schemas.microsoft.com/office/drawing/2014/main" id="{55CF1EFD-3EA0-074D-1601-3D59560955E0}"/>
              </a:ext>
            </a:extLst>
          </p:cNvPr>
          <p:cNvSpPr/>
          <p:nvPr/>
        </p:nvSpPr>
        <p:spPr>
          <a:xfrm>
            <a:off x="1616433" y="442515"/>
            <a:ext cx="490081" cy="339493"/>
          </a:xfrm>
          <a:custGeom>
            <a:avLst/>
            <a:gdLst/>
            <a:ahLst/>
            <a:cxnLst/>
            <a:rect l="l" t="t" r="r" b="b"/>
            <a:pathLst>
              <a:path w="490081" h="339493">
                <a:moveTo>
                  <a:pt x="0" y="0"/>
                </a:moveTo>
                <a:lnTo>
                  <a:pt x="490082" y="0"/>
                </a:lnTo>
                <a:lnTo>
                  <a:pt x="490082" y="339493"/>
                </a:lnTo>
                <a:lnTo>
                  <a:pt x="0" y="339493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5" name="TextBox 9">
            <a:extLst>
              <a:ext uri="{FF2B5EF4-FFF2-40B4-BE49-F238E27FC236}">
                <a16:creationId xmlns:a16="http://schemas.microsoft.com/office/drawing/2014/main" id="{B30CF268-3C89-CA56-DE0A-99C03C9A46D4}"/>
              </a:ext>
            </a:extLst>
          </p:cNvPr>
          <p:cNvSpPr txBox="1"/>
          <p:nvPr/>
        </p:nvSpPr>
        <p:spPr>
          <a:xfrm>
            <a:off x="2324100" y="356790"/>
            <a:ext cx="2917697" cy="39575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61"/>
              </a:lnSpc>
              <a:spcBef>
                <a:spcPct val="0"/>
              </a:spcBef>
            </a:pPr>
            <a:r>
              <a:rPr lang="en-US" sz="2044" b="1">
                <a:solidFill>
                  <a:srgbClr val="DD5215"/>
                </a:solidFill>
                <a:latin typeface="Futura Bold"/>
                <a:ea typeface="Futura Bold"/>
                <a:cs typeface="Futura Bold"/>
                <a:sym typeface="Futura Bold"/>
              </a:rPr>
              <a:t>Ingoude Company</a:t>
            </a:r>
          </a:p>
        </p:txBody>
      </p:sp>
      <p:sp>
        <p:nvSpPr>
          <p:cNvPr id="26" name="TextBox 10">
            <a:extLst>
              <a:ext uri="{FF2B5EF4-FFF2-40B4-BE49-F238E27FC236}">
                <a16:creationId xmlns:a16="http://schemas.microsoft.com/office/drawing/2014/main" id="{D0154A8A-4017-9DB2-8F6A-1BA6CBD4F8A0}"/>
              </a:ext>
            </a:extLst>
          </p:cNvPr>
          <p:cNvSpPr txBox="1"/>
          <p:nvPr/>
        </p:nvSpPr>
        <p:spPr>
          <a:xfrm>
            <a:off x="10512978" y="366315"/>
            <a:ext cx="1162460" cy="3613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659"/>
              </a:lnSpc>
              <a:spcBef>
                <a:spcPct val="0"/>
              </a:spcBef>
            </a:pPr>
            <a:r>
              <a:rPr lang="en-US" sz="1899">
                <a:solidFill>
                  <a:srgbClr val="DD5215"/>
                </a:solidFill>
                <a:latin typeface="Futura"/>
                <a:ea typeface="Futura"/>
                <a:cs typeface="Futura"/>
                <a:sym typeface="Futura"/>
              </a:rPr>
              <a:t>Home</a:t>
            </a:r>
          </a:p>
        </p:txBody>
      </p:sp>
      <p:sp>
        <p:nvSpPr>
          <p:cNvPr id="27" name="TextBox 11">
            <a:extLst>
              <a:ext uri="{FF2B5EF4-FFF2-40B4-BE49-F238E27FC236}">
                <a16:creationId xmlns:a16="http://schemas.microsoft.com/office/drawing/2014/main" id="{15261ACD-AE5C-31A4-57C6-04AFE5AA9535}"/>
              </a:ext>
            </a:extLst>
          </p:cNvPr>
          <p:cNvSpPr txBox="1"/>
          <p:nvPr/>
        </p:nvSpPr>
        <p:spPr>
          <a:xfrm>
            <a:off x="12157764" y="366315"/>
            <a:ext cx="1208396" cy="3613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659"/>
              </a:lnSpc>
              <a:spcBef>
                <a:spcPct val="0"/>
              </a:spcBef>
            </a:pPr>
            <a:r>
              <a:rPr lang="en-US" sz="1899">
                <a:solidFill>
                  <a:srgbClr val="DD5215"/>
                </a:solidFill>
                <a:latin typeface="Futura"/>
                <a:ea typeface="Futura"/>
                <a:cs typeface="Futura"/>
                <a:sym typeface="Futura"/>
              </a:rPr>
              <a:t>Visit</a:t>
            </a:r>
          </a:p>
        </p:txBody>
      </p:sp>
      <p:sp>
        <p:nvSpPr>
          <p:cNvPr id="28" name="TextBox 12">
            <a:extLst>
              <a:ext uri="{FF2B5EF4-FFF2-40B4-BE49-F238E27FC236}">
                <a16:creationId xmlns:a16="http://schemas.microsoft.com/office/drawing/2014/main" id="{3FAD234D-E367-3F08-56D2-E7A9D28F03DB}"/>
              </a:ext>
            </a:extLst>
          </p:cNvPr>
          <p:cNvSpPr txBox="1"/>
          <p:nvPr/>
        </p:nvSpPr>
        <p:spPr>
          <a:xfrm>
            <a:off x="13824303" y="366315"/>
            <a:ext cx="1198898" cy="3613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659"/>
              </a:lnSpc>
              <a:spcBef>
                <a:spcPct val="0"/>
              </a:spcBef>
            </a:pPr>
            <a:r>
              <a:rPr lang="en-US" sz="1899">
                <a:solidFill>
                  <a:srgbClr val="DD5215"/>
                </a:solidFill>
                <a:latin typeface="Futura"/>
                <a:ea typeface="Futura"/>
                <a:cs typeface="Futura"/>
                <a:sym typeface="Futura"/>
              </a:rPr>
              <a:t>Project</a:t>
            </a:r>
          </a:p>
        </p:txBody>
      </p:sp>
      <p:sp>
        <p:nvSpPr>
          <p:cNvPr id="29" name="TextBox 13">
            <a:extLst>
              <a:ext uri="{FF2B5EF4-FFF2-40B4-BE49-F238E27FC236}">
                <a16:creationId xmlns:a16="http://schemas.microsoft.com/office/drawing/2014/main" id="{FFDBC7E2-F997-FB37-5390-DC71601BD838}"/>
              </a:ext>
            </a:extLst>
          </p:cNvPr>
          <p:cNvSpPr txBox="1"/>
          <p:nvPr/>
        </p:nvSpPr>
        <p:spPr>
          <a:xfrm>
            <a:off x="15480401" y="366315"/>
            <a:ext cx="1264549" cy="3613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659"/>
              </a:lnSpc>
              <a:spcBef>
                <a:spcPct val="0"/>
              </a:spcBef>
            </a:pPr>
            <a:r>
              <a:rPr lang="en-US" sz="1899">
                <a:solidFill>
                  <a:srgbClr val="DD5215"/>
                </a:solidFill>
                <a:latin typeface="Futura"/>
                <a:ea typeface="Futura"/>
                <a:cs typeface="Futura"/>
                <a:sym typeface="Futura"/>
              </a:rPr>
              <a:t>Service</a:t>
            </a:r>
          </a:p>
        </p:txBody>
      </p:sp>
      <p:sp>
        <p:nvSpPr>
          <p:cNvPr id="30" name="TextBox 14">
            <a:extLst>
              <a:ext uri="{FF2B5EF4-FFF2-40B4-BE49-F238E27FC236}">
                <a16:creationId xmlns:a16="http://schemas.microsoft.com/office/drawing/2014/main" id="{B1A7FCD9-24A9-3927-5937-2F917FC5E053}"/>
              </a:ext>
            </a:extLst>
          </p:cNvPr>
          <p:cNvSpPr txBox="1"/>
          <p:nvPr/>
        </p:nvSpPr>
        <p:spPr>
          <a:xfrm>
            <a:off x="1089544" y="1106151"/>
            <a:ext cx="16108909" cy="257230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2375"/>
              </a:lnSpc>
            </a:pPr>
            <a:r>
              <a:rPr lang="en-US" sz="11500" dirty="0">
                <a:solidFill>
                  <a:srgbClr val="FFFFFF"/>
                </a:solidFill>
                <a:latin typeface="Chewy"/>
                <a:ea typeface="Chewy"/>
                <a:cs typeface="Chewy"/>
                <a:sym typeface="Chewy"/>
              </a:rPr>
              <a:t>Fruit Recognition Pipeline</a:t>
            </a:r>
          </a:p>
        </p:txBody>
      </p:sp>
      <p:pic>
        <p:nvPicPr>
          <p:cNvPr id="32" name="Picture 31" descr="A close-up of a black background&#10;&#10;AI-generated content may be incorrect.">
            <a:extLst>
              <a:ext uri="{FF2B5EF4-FFF2-40B4-BE49-F238E27FC236}">
                <a16:creationId xmlns:a16="http://schemas.microsoft.com/office/drawing/2014/main" id="{7F94CE64-B67B-3D8F-A157-9623A2EE919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98344" y="4293870"/>
            <a:ext cx="14291310" cy="5280660"/>
          </a:xfrm>
          <a:prstGeom prst="rect">
            <a:avLst/>
          </a:prstGeom>
        </p:spPr>
      </p:pic>
      <p:grpSp>
        <p:nvGrpSpPr>
          <p:cNvPr id="33" name="Group 5">
            <a:extLst>
              <a:ext uri="{FF2B5EF4-FFF2-40B4-BE49-F238E27FC236}">
                <a16:creationId xmlns:a16="http://schemas.microsoft.com/office/drawing/2014/main" id="{3D2EB16D-9E08-E5B1-BD03-5B10497E48E0}"/>
              </a:ext>
            </a:extLst>
          </p:cNvPr>
          <p:cNvGrpSpPr/>
          <p:nvPr/>
        </p:nvGrpSpPr>
        <p:grpSpPr>
          <a:xfrm>
            <a:off x="1028700" y="262799"/>
            <a:ext cx="16230600" cy="644546"/>
            <a:chOff x="0" y="0"/>
            <a:chExt cx="4274726" cy="169757"/>
          </a:xfrm>
        </p:grpSpPr>
        <p:sp>
          <p:nvSpPr>
            <p:cNvPr id="34" name="Freeform 6">
              <a:extLst>
                <a:ext uri="{FF2B5EF4-FFF2-40B4-BE49-F238E27FC236}">
                  <a16:creationId xmlns:a16="http://schemas.microsoft.com/office/drawing/2014/main" id="{B736CC80-C454-81E5-E07C-AE04CAF484FE}"/>
                </a:ext>
              </a:extLst>
            </p:cNvPr>
            <p:cNvSpPr/>
            <p:nvPr/>
          </p:nvSpPr>
          <p:spPr>
            <a:xfrm>
              <a:off x="0" y="0"/>
              <a:ext cx="4274726" cy="169757"/>
            </a:xfrm>
            <a:custGeom>
              <a:avLst/>
              <a:gdLst/>
              <a:ahLst/>
              <a:cxnLst/>
              <a:rect l="l" t="t" r="r" b="b"/>
              <a:pathLst>
                <a:path w="4274726" h="169757">
                  <a:moveTo>
                    <a:pt x="24327" y="0"/>
                  </a:moveTo>
                  <a:lnTo>
                    <a:pt x="4250399" y="0"/>
                  </a:lnTo>
                  <a:cubicBezTo>
                    <a:pt x="4263834" y="0"/>
                    <a:pt x="4274726" y="10891"/>
                    <a:pt x="4274726" y="24327"/>
                  </a:cubicBezTo>
                  <a:lnTo>
                    <a:pt x="4274726" y="145430"/>
                  </a:lnTo>
                  <a:cubicBezTo>
                    <a:pt x="4274726" y="158866"/>
                    <a:pt x="4263834" y="169757"/>
                    <a:pt x="4250399" y="169757"/>
                  </a:cubicBezTo>
                  <a:lnTo>
                    <a:pt x="24327" y="169757"/>
                  </a:lnTo>
                  <a:cubicBezTo>
                    <a:pt x="10891" y="169757"/>
                    <a:pt x="0" y="158866"/>
                    <a:pt x="0" y="145430"/>
                  </a:cubicBezTo>
                  <a:lnTo>
                    <a:pt x="0" y="24327"/>
                  </a:lnTo>
                  <a:cubicBezTo>
                    <a:pt x="0" y="10891"/>
                    <a:pt x="10891" y="0"/>
                    <a:pt x="24327" y="0"/>
                  </a:cubicBezTo>
                  <a:close/>
                </a:path>
              </a:pathLst>
            </a:custGeom>
            <a:solidFill>
              <a:srgbClr val="FFF3D3"/>
            </a:solidFill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35" name="TextBox 7">
              <a:extLst>
                <a:ext uri="{FF2B5EF4-FFF2-40B4-BE49-F238E27FC236}">
                  <a16:creationId xmlns:a16="http://schemas.microsoft.com/office/drawing/2014/main" id="{CD82E8B7-4F09-933D-1F0E-174D3565268F}"/>
                </a:ext>
              </a:extLst>
            </p:cNvPr>
            <p:cNvSpPr txBox="1"/>
            <p:nvPr/>
          </p:nvSpPr>
          <p:spPr>
            <a:xfrm>
              <a:off x="0" y="-76200"/>
              <a:ext cx="4274726" cy="24595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36" name="Freeform 8">
            <a:extLst>
              <a:ext uri="{FF2B5EF4-FFF2-40B4-BE49-F238E27FC236}">
                <a16:creationId xmlns:a16="http://schemas.microsoft.com/office/drawing/2014/main" id="{BEBADD94-9860-0A3F-207E-C15929310E60}"/>
              </a:ext>
            </a:extLst>
          </p:cNvPr>
          <p:cNvSpPr/>
          <p:nvPr/>
        </p:nvSpPr>
        <p:spPr>
          <a:xfrm>
            <a:off x="1616433" y="442515"/>
            <a:ext cx="490081" cy="339493"/>
          </a:xfrm>
          <a:custGeom>
            <a:avLst/>
            <a:gdLst/>
            <a:ahLst/>
            <a:cxnLst/>
            <a:rect l="l" t="t" r="r" b="b"/>
            <a:pathLst>
              <a:path w="490081" h="339493">
                <a:moveTo>
                  <a:pt x="0" y="0"/>
                </a:moveTo>
                <a:lnTo>
                  <a:pt x="490082" y="0"/>
                </a:lnTo>
                <a:lnTo>
                  <a:pt x="490082" y="339493"/>
                </a:lnTo>
                <a:lnTo>
                  <a:pt x="0" y="339493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7" name="TextBox 13">
            <a:extLst>
              <a:ext uri="{FF2B5EF4-FFF2-40B4-BE49-F238E27FC236}">
                <a16:creationId xmlns:a16="http://schemas.microsoft.com/office/drawing/2014/main" id="{03814419-42CB-28F8-F69F-E51DD5CE405C}"/>
              </a:ext>
            </a:extLst>
          </p:cNvPr>
          <p:cNvSpPr txBox="1"/>
          <p:nvPr/>
        </p:nvSpPr>
        <p:spPr>
          <a:xfrm>
            <a:off x="2324100" y="410577"/>
            <a:ext cx="2917697" cy="3247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861"/>
              </a:lnSpc>
              <a:spcBef>
                <a:spcPct val="0"/>
              </a:spcBef>
            </a:pPr>
            <a:r>
              <a:rPr lang="en-US" sz="2044" b="1" dirty="0">
                <a:solidFill>
                  <a:srgbClr val="DD5215"/>
                </a:solidFill>
                <a:latin typeface="Futura Bold"/>
                <a:ea typeface="Futura Bold"/>
                <a:cs typeface="Futura Bold"/>
                <a:sym typeface="Futura Bold"/>
              </a:rPr>
              <a:t>Fruity-Detect</a:t>
            </a:r>
          </a:p>
        </p:txBody>
      </p:sp>
      <p:sp>
        <p:nvSpPr>
          <p:cNvPr id="38" name="TextBox 14">
            <a:extLst>
              <a:ext uri="{FF2B5EF4-FFF2-40B4-BE49-F238E27FC236}">
                <a16:creationId xmlns:a16="http://schemas.microsoft.com/office/drawing/2014/main" id="{6933981B-A59F-FD4F-DF76-8A611058370C}"/>
              </a:ext>
            </a:extLst>
          </p:cNvPr>
          <p:cNvSpPr txBox="1"/>
          <p:nvPr/>
        </p:nvSpPr>
        <p:spPr>
          <a:xfrm>
            <a:off x="10512978" y="420103"/>
            <a:ext cx="1162460" cy="3613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659"/>
              </a:lnSpc>
              <a:spcBef>
                <a:spcPct val="0"/>
              </a:spcBef>
            </a:pPr>
            <a:r>
              <a:rPr lang="en-US" sz="1899" dirty="0">
                <a:solidFill>
                  <a:srgbClr val="DD5215"/>
                </a:solidFill>
                <a:latin typeface="Futura"/>
                <a:ea typeface="Futura"/>
                <a:cs typeface="Futura"/>
                <a:sym typeface="Futura"/>
              </a:rPr>
              <a:t>Home</a:t>
            </a:r>
          </a:p>
        </p:txBody>
      </p:sp>
      <p:sp>
        <p:nvSpPr>
          <p:cNvPr id="39" name="TextBox 15">
            <a:extLst>
              <a:ext uri="{FF2B5EF4-FFF2-40B4-BE49-F238E27FC236}">
                <a16:creationId xmlns:a16="http://schemas.microsoft.com/office/drawing/2014/main" id="{F61236A6-DA25-232C-34A3-6BCCE983875A}"/>
              </a:ext>
            </a:extLst>
          </p:cNvPr>
          <p:cNvSpPr txBox="1"/>
          <p:nvPr/>
        </p:nvSpPr>
        <p:spPr>
          <a:xfrm>
            <a:off x="12157764" y="420103"/>
            <a:ext cx="1208396" cy="3613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659"/>
              </a:lnSpc>
              <a:spcBef>
                <a:spcPct val="0"/>
              </a:spcBef>
            </a:pPr>
            <a:r>
              <a:rPr lang="en-US" sz="1899">
                <a:solidFill>
                  <a:srgbClr val="DD5215"/>
                </a:solidFill>
                <a:latin typeface="Futura"/>
                <a:ea typeface="Futura"/>
                <a:cs typeface="Futura"/>
                <a:sym typeface="Futura"/>
              </a:rPr>
              <a:t>Visit</a:t>
            </a:r>
          </a:p>
        </p:txBody>
      </p:sp>
      <p:sp>
        <p:nvSpPr>
          <p:cNvPr id="40" name="TextBox 16">
            <a:extLst>
              <a:ext uri="{FF2B5EF4-FFF2-40B4-BE49-F238E27FC236}">
                <a16:creationId xmlns:a16="http://schemas.microsoft.com/office/drawing/2014/main" id="{2B904999-AD7A-FA55-1523-9503D26DC13E}"/>
              </a:ext>
            </a:extLst>
          </p:cNvPr>
          <p:cNvSpPr txBox="1"/>
          <p:nvPr/>
        </p:nvSpPr>
        <p:spPr>
          <a:xfrm>
            <a:off x="13824303" y="420103"/>
            <a:ext cx="1198898" cy="3613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659"/>
              </a:lnSpc>
              <a:spcBef>
                <a:spcPct val="0"/>
              </a:spcBef>
            </a:pPr>
            <a:r>
              <a:rPr lang="en-US" sz="1899">
                <a:solidFill>
                  <a:srgbClr val="DD5215"/>
                </a:solidFill>
                <a:latin typeface="Futura"/>
                <a:ea typeface="Futura"/>
                <a:cs typeface="Futura"/>
                <a:sym typeface="Futura"/>
              </a:rPr>
              <a:t>Project</a:t>
            </a:r>
          </a:p>
        </p:txBody>
      </p:sp>
      <p:sp>
        <p:nvSpPr>
          <p:cNvPr id="41" name="TextBox 17">
            <a:extLst>
              <a:ext uri="{FF2B5EF4-FFF2-40B4-BE49-F238E27FC236}">
                <a16:creationId xmlns:a16="http://schemas.microsoft.com/office/drawing/2014/main" id="{C8BE7CC4-4DB2-5E6D-994D-D22B639FBB95}"/>
              </a:ext>
            </a:extLst>
          </p:cNvPr>
          <p:cNvSpPr txBox="1"/>
          <p:nvPr/>
        </p:nvSpPr>
        <p:spPr>
          <a:xfrm>
            <a:off x="15480401" y="420103"/>
            <a:ext cx="1264549" cy="3613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659"/>
              </a:lnSpc>
              <a:spcBef>
                <a:spcPct val="0"/>
              </a:spcBef>
            </a:pPr>
            <a:r>
              <a:rPr lang="en-US" sz="1899">
                <a:solidFill>
                  <a:srgbClr val="DD5215"/>
                </a:solidFill>
                <a:latin typeface="Futura"/>
                <a:ea typeface="Futura"/>
                <a:cs typeface="Futura"/>
                <a:sym typeface="Futura"/>
              </a:rPr>
              <a:t>Service</a:t>
            </a:r>
          </a:p>
        </p:txBody>
      </p:sp>
    </p:spTree>
    <p:extLst>
      <p:ext uri="{BB962C8B-B14F-4D97-AF65-F5344CB8AC3E}">
        <p14:creationId xmlns:p14="http://schemas.microsoft.com/office/powerpoint/2010/main" val="19002967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lose up of an orange&#10;&#10;AI-generated content may be incorrect.">
            <a:extLst>
              <a:ext uri="{FF2B5EF4-FFF2-40B4-BE49-F238E27FC236}">
                <a16:creationId xmlns:a16="http://schemas.microsoft.com/office/drawing/2014/main" id="{F9AE8974-9065-6F67-21A7-80C59734882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304800" y="-190500"/>
            <a:ext cx="18897600" cy="10820400"/>
          </a:xfrm>
          <a:prstGeom prst="rect">
            <a:avLst/>
          </a:prstGeom>
        </p:spPr>
      </p:pic>
      <p:sp>
        <p:nvSpPr>
          <p:cNvPr id="45" name="Freeform 7">
            <a:extLst>
              <a:ext uri="{FF2B5EF4-FFF2-40B4-BE49-F238E27FC236}">
                <a16:creationId xmlns:a16="http://schemas.microsoft.com/office/drawing/2014/main" id="{5119381C-BE92-F425-51F5-3DAF6FDC8DE5}"/>
              </a:ext>
            </a:extLst>
          </p:cNvPr>
          <p:cNvSpPr/>
          <p:nvPr/>
        </p:nvSpPr>
        <p:spPr>
          <a:xfrm>
            <a:off x="355654" y="5143500"/>
            <a:ext cx="9906399" cy="5095508"/>
          </a:xfrm>
          <a:custGeom>
            <a:avLst/>
            <a:gdLst/>
            <a:ahLst/>
            <a:cxnLst/>
            <a:rect l="l" t="t" r="r" b="b"/>
            <a:pathLst>
              <a:path w="2994661" h="1082999">
                <a:moveTo>
                  <a:pt x="40171" y="0"/>
                </a:moveTo>
                <a:lnTo>
                  <a:pt x="2954490" y="0"/>
                </a:lnTo>
                <a:cubicBezTo>
                  <a:pt x="2976676" y="0"/>
                  <a:pt x="2994661" y="17985"/>
                  <a:pt x="2994661" y="40171"/>
                </a:cubicBezTo>
                <a:lnTo>
                  <a:pt x="2994661" y="1042829"/>
                </a:lnTo>
                <a:cubicBezTo>
                  <a:pt x="2994661" y="1053483"/>
                  <a:pt x="2990429" y="1063700"/>
                  <a:pt x="2982895" y="1071234"/>
                </a:cubicBezTo>
                <a:cubicBezTo>
                  <a:pt x="2975362" y="1078767"/>
                  <a:pt x="2965144" y="1082999"/>
                  <a:pt x="2954490" y="1082999"/>
                </a:cubicBezTo>
                <a:lnTo>
                  <a:pt x="40171" y="1082999"/>
                </a:lnTo>
                <a:cubicBezTo>
                  <a:pt x="29517" y="1082999"/>
                  <a:pt x="19299" y="1078767"/>
                  <a:pt x="11766" y="1071234"/>
                </a:cubicBezTo>
                <a:cubicBezTo>
                  <a:pt x="4232" y="1063700"/>
                  <a:pt x="0" y="1053483"/>
                  <a:pt x="0" y="1042829"/>
                </a:cubicBezTo>
                <a:lnTo>
                  <a:pt x="0" y="40171"/>
                </a:lnTo>
                <a:cubicBezTo>
                  <a:pt x="0" y="29517"/>
                  <a:pt x="4232" y="19299"/>
                  <a:pt x="11766" y="11766"/>
                </a:cubicBezTo>
                <a:cubicBezTo>
                  <a:pt x="19299" y="4232"/>
                  <a:pt x="29517" y="0"/>
                  <a:pt x="40171" y="0"/>
                </a:cubicBezTo>
                <a:close/>
              </a:path>
            </a:pathLst>
          </a:custGeom>
          <a:solidFill>
            <a:srgbClr val="FFF3D3"/>
          </a:solidFill>
        </p:spPr>
        <p:txBody>
          <a:bodyPr/>
          <a:lstStyle/>
          <a:p>
            <a:endParaRPr lang="en-US"/>
          </a:p>
        </p:txBody>
      </p:sp>
      <p:grpSp>
        <p:nvGrpSpPr>
          <p:cNvPr id="20" name="Group 2">
            <a:extLst>
              <a:ext uri="{FF2B5EF4-FFF2-40B4-BE49-F238E27FC236}">
                <a16:creationId xmlns:a16="http://schemas.microsoft.com/office/drawing/2014/main" id="{DBD54681-605F-18C4-42B9-8C7B0E3C5489}"/>
              </a:ext>
            </a:extLst>
          </p:cNvPr>
          <p:cNvGrpSpPr/>
          <p:nvPr/>
        </p:nvGrpSpPr>
        <p:grpSpPr>
          <a:xfrm>
            <a:off x="355655" y="262799"/>
            <a:ext cx="17576691" cy="4726056"/>
            <a:chOff x="0" y="0"/>
            <a:chExt cx="2723089" cy="743802"/>
          </a:xfrm>
        </p:grpSpPr>
        <p:sp>
          <p:nvSpPr>
            <p:cNvPr id="21" name="Freeform 3">
              <a:extLst>
                <a:ext uri="{FF2B5EF4-FFF2-40B4-BE49-F238E27FC236}">
                  <a16:creationId xmlns:a16="http://schemas.microsoft.com/office/drawing/2014/main" id="{21234759-A6DB-6684-1703-AFBF0C99F210}"/>
                </a:ext>
              </a:extLst>
            </p:cNvPr>
            <p:cNvSpPr/>
            <p:nvPr/>
          </p:nvSpPr>
          <p:spPr>
            <a:xfrm>
              <a:off x="0" y="0"/>
              <a:ext cx="2723089" cy="743802"/>
            </a:xfrm>
            <a:custGeom>
              <a:avLst/>
              <a:gdLst/>
              <a:ahLst/>
              <a:cxnLst/>
              <a:rect l="l" t="t" r="r" b="b"/>
              <a:pathLst>
                <a:path w="2723089" h="756148">
                  <a:moveTo>
                    <a:pt x="10131" y="0"/>
                  </a:moveTo>
                  <a:lnTo>
                    <a:pt x="2712959" y="0"/>
                  </a:lnTo>
                  <a:cubicBezTo>
                    <a:pt x="2715645" y="0"/>
                    <a:pt x="2718222" y="1067"/>
                    <a:pt x="2720122" y="2967"/>
                  </a:cubicBezTo>
                  <a:cubicBezTo>
                    <a:pt x="2722022" y="4867"/>
                    <a:pt x="2723089" y="7444"/>
                    <a:pt x="2723089" y="10131"/>
                  </a:cubicBezTo>
                  <a:lnTo>
                    <a:pt x="2723089" y="746018"/>
                  </a:lnTo>
                  <a:cubicBezTo>
                    <a:pt x="2723089" y="748704"/>
                    <a:pt x="2722022" y="751281"/>
                    <a:pt x="2720122" y="753181"/>
                  </a:cubicBezTo>
                  <a:cubicBezTo>
                    <a:pt x="2718222" y="755081"/>
                    <a:pt x="2715645" y="756148"/>
                    <a:pt x="2712959" y="756148"/>
                  </a:cubicBezTo>
                  <a:lnTo>
                    <a:pt x="10131" y="756148"/>
                  </a:lnTo>
                  <a:cubicBezTo>
                    <a:pt x="7444" y="756148"/>
                    <a:pt x="4867" y="755081"/>
                    <a:pt x="2967" y="753181"/>
                  </a:cubicBezTo>
                  <a:cubicBezTo>
                    <a:pt x="1067" y="751281"/>
                    <a:pt x="0" y="748704"/>
                    <a:pt x="0" y="746018"/>
                  </a:cubicBezTo>
                  <a:lnTo>
                    <a:pt x="0" y="10131"/>
                  </a:lnTo>
                  <a:cubicBezTo>
                    <a:pt x="0" y="7444"/>
                    <a:pt x="1067" y="4867"/>
                    <a:pt x="2967" y="2967"/>
                  </a:cubicBezTo>
                  <a:cubicBezTo>
                    <a:pt x="4867" y="1067"/>
                    <a:pt x="7444" y="0"/>
                    <a:pt x="10131" y="0"/>
                  </a:cubicBezTo>
                  <a:close/>
                </a:path>
              </a:pathLst>
            </a:custGeom>
            <a:blipFill>
              <a:blip r:embed="rId4"/>
              <a:stretch>
                <a:fillRect t="-153414" b="-17130"/>
              </a:stretch>
            </a:blip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31" name="TextBox 13">
            <a:extLst>
              <a:ext uri="{FF2B5EF4-FFF2-40B4-BE49-F238E27FC236}">
                <a16:creationId xmlns:a16="http://schemas.microsoft.com/office/drawing/2014/main" id="{C229C7A2-3604-01D0-E078-41B79AA451BA}"/>
              </a:ext>
            </a:extLst>
          </p:cNvPr>
          <p:cNvSpPr txBox="1"/>
          <p:nvPr/>
        </p:nvSpPr>
        <p:spPr>
          <a:xfrm>
            <a:off x="10549174" y="6005459"/>
            <a:ext cx="7383172" cy="294542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1666"/>
              </a:lnSpc>
            </a:pPr>
            <a:r>
              <a:rPr lang="en-US" sz="8800" dirty="0">
                <a:solidFill>
                  <a:srgbClr val="FFFFFF"/>
                </a:solidFill>
                <a:latin typeface="Chewy"/>
                <a:ea typeface="Chewy"/>
                <a:cs typeface="Chewy"/>
                <a:sym typeface="Chewy"/>
              </a:rPr>
              <a:t>Implementation </a:t>
            </a:r>
          </a:p>
          <a:p>
            <a:pPr algn="ctr">
              <a:lnSpc>
                <a:spcPts val="11666"/>
              </a:lnSpc>
            </a:pPr>
            <a:r>
              <a:rPr lang="en-US" sz="8800" dirty="0">
                <a:solidFill>
                  <a:srgbClr val="FFFFFF"/>
                </a:solidFill>
                <a:latin typeface="Chewy"/>
                <a:ea typeface="Chewy"/>
                <a:cs typeface="Chewy"/>
                <a:sym typeface="Chewy"/>
              </a:rPr>
              <a:t>Steps</a:t>
            </a:r>
          </a:p>
        </p:txBody>
      </p:sp>
      <p:sp>
        <p:nvSpPr>
          <p:cNvPr id="32" name="TextBox 14">
            <a:extLst>
              <a:ext uri="{FF2B5EF4-FFF2-40B4-BE49-F238E27FC236}">
                <a16:creationId xmlns:a16="http://schemas.microsoft.com/office/drawing/2014/main" id="{9C0D43BA-0591-0DF2-109A-49AA76F439EA}"/>
              </a:ext>
            </a:extLst>
          </p:cNvPr>
          <p:cNvSpPr txBox="1"/>
          <p:nvPr/>
        </p:nvSpPr>
        <p:spPr>
          <a:xfrm>
            <a:off x="559308" y="5875117"/>
            <a:ext cx="9702746" cy="184665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spcBef>
                <a:spcPct val="0"/>
              </a:spcBef>
            </a:pPr>
            <a:r>
              <a:rPr lang="en-US" sz="2400" dirty="0">
                <a:solidFill>
                  <a:srgbClr val="964D25"/>
                </a:solidFill>
                <a:latin typeface="Futura"/>
                <a:ea typeface="Futura"/>
                <a:cs typeface="Futura"/>
                <a:sym typeface="Futura"/>
              </a:rPr>
              <a:t>- Dataset divided into Training and Testing directories.</a:t>
            </a:r>
          </a:p>
          <a:p>
            <a:pPr>
              <a:spcBef>
                <a:spcPct val="0"/>
              </a:spcBef>
            </a:pPr>
            <a:r>
              <a:rPr lang="en-US" sz="2400" dirty="0">
                <a:solidFill>
                  <a:srgbClr val="964D25"/>
                </a:solidFill>
                <a:latin typeface="Futura"/>
                <a:ea typeface="Futura"/>
                <a:cs typeface="Futura"/>
                <a:sym typeface="Futura"/>
              </a:rPr>
              <a:t>- Subfolders are organized by fruit class &amp; each image is 100x100.</a:t>
            </a:r>
          </a:p>
          <a:p>
            <a:pPr>
              <a:spcBef>
                <a:spcPct val="0"/>
              </a:spcBef>
            </a:pPr>
            <a:r>
              <a:rPr lang="en-US" sz="2400" dirty="0">
                <a:solidFill>
                  <a:srgbClr val="964D25"/>
                </a:solidFill>
                <a:latin typeface="Futura"/>
                <a:ea typeface="Futura"/>
                <a:cs typeface="Futura"/>
                <a:sym typeface="Futura"/>
              </a:rPr>
              <a:t>- Used paths:</a:t>
            </a:r>
          </a:p>
          <a:p>
            <a:pPr>
              <a:spcBef>
                <a:spcPct val="0"/>
              </a:spcBef>
            </a:pPr>
            <a:r>
              <a:rPr lang="en-US" sz="2400" dirty="0">
                <a:solidFill>
                  <a:srgbClr val="964D25"/>
                </a:solidFill>
                <a:latin typeface="Futura"/>
                <a:ea typeface="Futura"/>
                <a:cs typeface="Futura"/>
                <a:sym typeface="Futura"/>
              </a:rPr>
              <a:t>Training: /</a:t>
            </a:r>
            <a:r>
              <a:rPr lang="en-US" sz="2400" dirty="0" err="1">
                <a:solidFill>
                  <a:srgbClr val="964D25"/>
                </a:solidFill>
                <a:latin typeface="Futura"/>
                <a:ea typeface="Futura"/>
                <a:cs typeface="Futura"/>
                <a:sym typeface="Futura"/>
              </a:rPr>
              <a:t>kaggle</a:t>
            </a:r>
            <a:r>
              <a:rPr lang="en-US" sz="2400" dirty="0">
                <a:solidFill>
                  <a:srgbClr val="964D25"/>
                </a:solidFill>
                <a:latin typeface="Futura"/>
                <a:ea typeface="Futura"/>
                <a:cs typeface="Futura"/>
                <a:sym typeface="Futura"/>
              </a:rPr>
              <a:t>/input/fruits/fruits-360_100x100/fruits-360/Training</a:t>
            </a:r>
          </a:p>
          <a:p>
            <a:pPr>
              <a:spcBef>
                <a:spcPct val="0"/>
              </a:spcBef>
            </a:pPr>
            <a:r>
              <a:rPr lang="en-US" sz="2400" dirty="0">
                <a:solidFill>
                  <a:srgbClr val="964D25"/>
                </a:solidFill>
                <a:latin typeface="Futura"/>
                <a:ea typeface="Futura"/>
                <a:cs typeface="Futura"/>
                <a:sym typeface="Futura"/>
              </a:rPr>
              <a:t>Testing: /</a:t>
            </a:r>
            <a:r>
              <a:rPr lang="en-US" sz="2400" dirty="0" err="1">
                <a:solidFill>
                  <a:srgbClr val="964D25"/>
                </a:solidFill>
                <a:latin typeface="Futura"/>
                <a:ea typeface="Futura"/>
                <a:cs typeface="Futura"/>
                <a:sym typeface="Futura"/>
              </a:rPr>
              <a:t>kaggle</a:t>
            </a:r>
            <a:r>
              <a:rPr lang="en-US" sz="2400" dirty="0">
                <a:solidFill>
                  <a:srgbClr val="964D25"/>
                </a:solidFill>
                <a:latin typeface="Futura"/>
                <a:ea typeface="Futura"/>
                <a:cs typeface="Futura"/>
                <a:sym typeface="Futura"/>
              </a:rPr>
              <a:t>/input/fruits/fruits-360_100x100/fruits-360/Test</a:t>
            </a:r>
          </a:p>
        </p:txBody>
      </p:sp>
      <p:sp>
        <p:nvSpPr>
          <p:cNvPr id="33" name="TextBox 15">
            <a:extLst>
              <a:ext uri="{FF2B5EF4-FFF2-40B4-BE49-F238E27FC236}">
                <a16:creationId xmlns:a16="http://schemas.microsoft.com/office/drawing/2014/main" id="{C1EFB902-8EEA-6E7F-EF7F-55D4701D6D05}"/>
              </a:ext>
            </a:extLst>
          </p:cNvPr>
          <p:cNvSpPr txBox="1"/>
          <p:nvPr/>
        </p:nvSpPr>
        <p:spPr>
          <a:xfrm>
            <a:off x="559308" y="5390348"/>
            <a:ext cx="5049476" cy="28212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2239"/>
              </a:lnSpc>
              <a:spcBef>
                <a:spcPct val="0"/>
              </a:spcBef>
            </a:pPr>
            <a:r>
              <a:rPr lang="en-US" sz="2800" b="1" dirty="0">
                <a:solidFill>
                  <a:srgbClr val="DD5215"/>
                </a:solidFill>
                <a:latin typeface="Futura Bold"/>
                <a:ea typeface="Futura Bold"/>
                <a:cs typeface="Futura Bold"/>
                <a:sym typeface="Futura Bold"/>
              </a:rPr>
              <a:t>1. Image Acquisition &amp; Loading </a:t>
            </a:r>
          </a:p>
        </p:txBody>
      </p:sp>
      <p:grpSp>
        <p:nvGrpSpPr>
          <p:cNvPr id="36" name="Group 5">
            <a:extLst>
              <a:ext uri="{FF2B5EF4-FFF2-40B4-BE49-F238E27FC236}">
                <a16:creationId xmlns:a16="http://schemas.microsoft.com/office/drawing/2014/main" id="{0883A9A1-D464-B740-42F7-9C0307B7F4F1}"/>
              </a:ext>
            </a:extLst>
          </p:cNvPr>
          <p:cNvGrpSpPr/>
          <p:nvPr/>
        </p:nvGrpSpPr>
        <p:grpSpPr>
          <a:xfrm>
            <a:off x="941616" y="262799"/>
            <a:ext cx="16230600" cy="644546"/>
            <a:chOff x="0" y="0"/>
            <a:chExt cx="4274726" cy="169757"/>
          </a:xfrm>
        </p:grpSpPr>
        <p:sp>
          <p:nvSpPr>
            <p:cNvPr id="37" name="Freeform 6">
              <a:extLst>
                <a:ext uri="{FF2B5EF4-FFF2-40B4-BE49-F238E27FC236}">
                  <a16:creationId xmlns:a16="http://schemas.microsoft.com/office/drawing/2014/main" id="{AB38A5B4-2271-3A0A-7B1C-EEF67C0F5384}"/>
                </a:ext>
              </a:extLst>
            </p:cNvPr>
            <p:cNvSpPr/>
            <p:nvPr/>
          </p:nvSpPr>
          <p:spPr>
            <a:xfrm>
              <a:off x="0" y="0"/>
              <a:ext cx="4274726" cy="169757"/>
            </a:xfrm>
            <a:custGeom>
              <a:avLst/>
              <a:gdLst/>
              <a:ahLst/>
              <a:cxnLst/>
              <a:rect l="l" t="t" r="r" b="b"/>
              <a:pathLst>
                <a:path w="4274726" h="169757">
                  <a:moveTo>
                    <a:pt x="24327" y="0"/>
                  </a:moveTo>
                  <a:lnTo>
                    <a:pt x="4250399" y="0"/>
                  </a:lnTo>
                  <a:cubicBezTo>
                    <a:pt x="4263834" y="0"/>
                    <a:pt x="4274726" y="10891"/>
                    <a:pt x="4274726" y="24327"/>
                  </a:cubicBezTo>
                  <a:lnTo>
                    <a:pt x="4274726" y="145430"/>
                  </a:lnTo>
                  <a:cubicBezTo>
                    <a:pt x="4274726" y="158866"/>
                    <a:pt x="4263834" y="169757"/>
                    <a:pt x="4250399" y="169757"/>
                  </a:cubicBezTo>
                  <a:lnTo>
                    <a:pt x="24327" y="169757"/>
                  </a:lnTo>
                  <a:cubicBezTo>
                    <a:pt x="10891" y="169757"/>
                    <a:pt x="0" y="158866"/>
                    <a:pt x="0" y="145430"/>
                  </a:cubicBezTo>
                  <a:lnTo>
                    <a:pt x="0" y="24327"/>
                  </a:lnTo>
                  <a:cubicBezTo>
                    <a:pt x="0" y="10891"/>
                    <a:pt x="10891" y="0"/>
                    <a:pt x="24327" y="0"/>
                  </a:cubicBezTo>
                  <a:close/>
                </a:path>
              </a:pathLst>
            </a:custGeom>
            <a:solidFill>
              <a:srgbClr val="FFF3D3"/>
            </a:solidFill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38" name="TextBox 7">
              <a:extLst>
                <a:ext uri="{FF2B5EF4-FFF2-40B4-BE49-F238E27FC236}">
                  <a16:creationId xmlns:a16="http://schemas.microsoft.com/office/drawing/2014/main" id="{DF0A0052-188E-A03D-42C0-E89F53A34BFB}"/>
                </a:ext>
              </a:extLst>
            </p:cNvPr>
            <p:cNvSpPr txBox="1"/>
            <p:nvPr/>
          </p:nvSpPr>
          <p:spPr>
            <a:xfrm>
              <a:off x="0" y="-76200"/>
              <a:ext cx="4274726" cy="24595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39" name="Freeform 8">
            <a:extLst>
              <a:ext uri="{FF2B5EF4-FFF2-40B4-BE49-F238E27FC236}">
                <a16:creationId xmlns:a16="http://schemas.microsoft.com/office/drawing/2014/main" id="{6EBFAEE5-0A19-B9B6-3B24-A7B5E85A3B2C}"/>
              </a:ext>
            </a:extLst>
          </p:cNvPr>
          <p:cNvSpPr/>
          <p:nvPr/>
        </p:nvSpPr>
        <p:spPr>
          <a:xfrm>
            <a:off x="1529349" y="442515"/>
            <a:ext cx="490081" cy="339493"/>
          </a:xfrm>
          <a:custGeom>
            <a:avLst/>
            <a:gdLst/>
            <a:ahLst/>
            <a:cxnLst/>
            <a:rect l="l" t="t" r="r" b="b"/>
            <a:pathLst>
              <a:path w="490081" h="339493">
                <a:moveTo>
                  <a:pt x="0" y="0"/>
                </a:moveTo>
                <a:lnTo>
                  <a:pt x="490082" y="0"/>
                </a:lnTo>
                <a:lnTo>
                  <a:pt x="490082" y="339493"/>
                </a:lnTo>
                <a:lnTo>
                  <a:pt x="0" y="339493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0" name="TextBox 13">
            <a:extLst>
              <a:ext uri="{FF2B5EF4-FFF2-40B4-BE49-F238E27FC236}">
                <a16:creationId xmlns:a16="http://schemas.microsoft.com/office/drawing/2014/main" id="{C7A56287-2DB8-BA01-3974-843B7421F0CC}"/>
              </a:ext>
            </a:extLst>
          </p:cNvPr>
          <p:cNvSpPr txBox="1"/>
          <p:nvPr/>
        </p:nvSpPr>
        <p:spPr>
          <a:xfrm>
            <a:off x="2237016" y="410577"/>
            <a:ext cx="2917697" cy="3247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861"/>
              </a:lnSpc>
              <a:spcBef>
                <a:spcPct val="0"/>
              </a:spcBef>
            </a:pPr>
            <a:r>
              <a:rPr lang="en-US" sz="2044" b="1" dirty="0">
                <a:solidFill>
                  <a:srgbClr val="DD5215"/>
                </a:solidFill>
                <a:latin typeface="Futura Bold"/>
                <a:ea typeface="Futura Bold"/>
                <a:cs typeface="Futura Bold"/>
                <a:sym typeface="Futura Bold"/>
              </a:rPr>
              <a:t>Fruity-Detect</a:t>
            </a:r>
          </a:p>
        </p:txBody>
      </p:sp>
      <p:sp>
        <p:nvSpPr>
          <p:cNvPr id="41" name="TextBox 14">
            <a:extLst>
              <a:ext uri="{FF2B5EF4-FFF2-40B4-BE49-F238E27FC236}">
                <a16:creationId xmlns:a16="http://schemas.microsoft.com/office/drawing/2014/main" id="{B86D9766-E80F-137D-FD87-F0D242D0435C}"/>
              </a:ext>
            </a:extLst>
          </p:cNvPr>
          <p:cNvSpPr txBox="1"/>
          <p:nvPr/>
        </p:nvSpPr>
        <p:spPr>
          <a:xfrm>
            <a:off x="10425894" y="420103"/>
            <a:ext cx="1162460" cy="3613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659"/>
              </a:lnSpc>
              <a:spcBef>
                <a:spcPct val="0"/>
              </a:spcBef>
            </a:pPr>
            <a:r>
              <a:rPr lang="en-US" sz="1899" dirty="0">
                <a:solidFill>
                  <a:srgbClr val="DD5215"/>
                </a:solidFill>
                <a:latin typeface="Futura"/>
                <a:ea typeface="Futura"/>
                <a:cs typeface="Futura"/>
                <a:sym typeface="Futura"/>
              </a:rPr>
              <a:t>Home</a:t>
            </a:r>
          </a:p>
        </p:txBody>
      </p:sp>
      <p:sp>
        <p:nvSpPr>
          <p:cNvPr id="42" name="TextBox 15">
            <a:extLst>
              <a:ext uri="{FF2B5EF4-FFF2-40B4-BE49-F238E27FC236}">
                <a16:creationId xmlns:a16="http://schemas.microsoft.com/office/drawing/2014/main" id="{BB140273-995A-D364-1AAC-49AD334357B3}"/>
              </a:ext>
            </a:extLst>
          </p:cNvPr>
          <p:cNvSpPr txBox="1"/>
          <p:nvPr/>
        </p:nvSpPr>
        <p:spPr>
          <a:xfrm>
            <a:off x="12070680" y="420103"/>
            <a:ext cx="1208396" cy="3613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659"/>
              </a:lnSpc>
              <a:spcBef>
                <a:spcPct val="0"/>
              </a:spcBef>
            </a:pPr>
            <a:r>
              <a:rPr lang="en-US" sz="1899">
                <a:solidFill>
                  <a:srgbClr val="DD5215"/>
                </a:solidFill>
                <a:latin typeface="Futura"/>
                <a:ea typeface="Futura"/>
                <a:cs typeface="Futura"/>
                <a:sym typeface="Futura"/>
              </a:rPr>
              <a:t>Visit</a:t>
            </a:r>
          </a:p>
        </p:txBody>
      </p:sp>
      <p:sp>
        <p:nvSpPr>
          <p:cNvPr id="43" name="TextBox 16">
            <a:extLst>
              <a:ext uri="{FF2B5EF4-FFF2-40B4-BE49-F238E27FC236}">
                <a16:creationId xmlns:a16="http://schemas.microsoft.com/office/drawing/2014/main" id="{3D2EAD70-8EB1-03EE-7F8B-433B952C5E95}"/>
              </a:ext>
            </a:extLst>
          </p:cNvPr>
          <p:cNvSpPr txBox="1"/>
          <p:nvPr/>
        </p:nvSpPr>
        <p:spPr>
          <a:xfrm>
            <a:off x="13737219" y="420103"/>
            <a:ext cx="1198898" cy="3613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659"/>
              </a:lnSpc>
              <a:spcBef>
                <a:spcPct val="0"/>
              </a:spcBef>
            </a:pPr>
            <a:r>
              <a:rPr lang="en-US" sz="1899">
                <a:solidFill>
                  <a:srgbClr val="DD5215"/>
                </a:solidFill>
                <a:latin typeface="Futura"/>
                <a:ea typeface="Futura"/>
                <a:cs typeface="Futura"/>
                <a:sym typeface="Futura"/>
              </a:rPr>
              <a:t>Project</a:t>
            </a:r>
          </a:p>
        </p:txBody>
      </p:sp>
      <p:sp>
        <p:nvSpPr>
          <p:cNvPr id="44" name="TextBox 17">
            <a:extLst>
              <a:ext uri="{FF2B5EF4-FFF2-40B4-BE49-F238E27FC236}">
                <a16:creationId xmlns:a16="http://schemas.microsoft.com/office/drawing/2014/main" id="{06E614E5-9AE2-72CF-DA5A-89A7DEB2D3CC}"/>
              </a:ext>
            </a:extLst>
          </p:cNvPr>
          <p:cNvSpPr txBox="1"/>
          <p:nvPr/>
        </p:nvSpPr>
        <p:spPr>
          <a:xfrm>
            <a:off x="15393317" y="420103"/>
            <a:ext cx="1264549" cy="3613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659"/>
              </a:lnSpc>
              <a:spcBef>
                <a:spcPct val="0"/>
              </a:spcBef>
            </a:pPr>
            <a:r>
              <a:rPr lang="en-US" sz="1899">
                <a:solidFill>
                  <a:srgbClr val="DD5215"/>
                </a:solidFill>
                <a:latin typeface="Futura"/>
                <a:ea typeface="Futura"/>
                <a:cs typeface="Futura"/>
                <a:sym typeface="Futura"/>
              </a:rPr>
              <a:t>Service</a:t>
            </a: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E20FB055-02C6-A061-3DC3-F738354CAD1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1214" y="8050132"/>
            <a:ext cx="1657350" cy="1866900"/>
          </a:xfrm>
          <a:prstGeom prst="round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>
            <a:extLst>
              <a:ext uri="{FF2B5EF4-FFF2-40B4-BE49-F238E27FC236}">
                <a16:creationId xmlns:a16="http://schemas.microsoft.com/office/drawing/2014/main" id="{EAB2AC74-9754-4E1E-7EA2-9A30B92AF4B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08691" y="7825184"/>
            <a:ext cx="6863089" cy="2260023"/>
          </a:xfrm>
          <a:prstGeom prst="round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5617267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313874A-D2F4-70EF-DB3F-48F01EAE208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lose up of an orange&#10;&#10;AI-generated content may be incorrect.">
            <a:extLst>
              <a:ext uri="{FF2B5EF4-FFF2-40B4-BE49-F238E27FC236}">
                <a16:creationId xmlns:a16="http://schemas.microsoft.com/office/drawing/2014/main" id="{49B580E5-5679-2DD5-7700-5CC63AA598C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304800" y="-190500"/>
            <a:ext cx="18897600" cy="10820400"/>
          </a:xfrm>
          <a:prstGeom prst="rect">
            <a:avLst/>
          </a:prstGeom>
        </p:spPr>
      </p:pic>
      <p:sp>
        <p:nvSpPr>
          <p:cNvPr id="6" name="Freeform 7">
            <a:extLst>
              <a:ext uri="{FF2B5EF4-FFF2-40B4-BE49-F238E27FC236}">
                <a16:creationId xmlns:a16="http://schemas.microsoft.com/office/drawing/2014/main" id="{C5ECA90D-87ED-A4CD-EF0C-329DDE11AC35}"/>
              </a:ext>
            </a:extLst>
          </p:cNvPr>
          <p:cNvSpPr/>
          <p:nvPr/>
        </p:nvSpPr>
        <p:spPr>
          <a:xfrm>
            <a:off x="941616" y="6005277"/>
            <a:ext cx="16230600" cy="4091223"/>
          </a:xfrm>
          <a:custGeom>
            <a:avLst/>
            <a:gdLst/>
            <a:ahLst/>
            <a:cxnLst/>
            <a:rect l="l" t="t" r="r" b="b"/>
            <a:pathLst>
              <a:path w="2994661" h="1082999">
                <a:moveTo>
                  <a:pt x="40171" y="0"/>
                </a:moveTo>
                <a:lnTo>
                  <a:pt x="2954490" y="0"/>
                </a:lnTo>
                <a:cubicBezTo>
                  <a:pt x="2976676" y="0"/>
                  <a:pt x="2994661" y="17985"/>
                  <a:pt x="2994661" y="40171"/>
                </a:cubicBezTo>
                <a:lnTo>
                  <a:pt x="2994661" y="1042829"/>
                </a:lnTo>
                <a:cubicBezTo>
                  <a:pt x="2994661" y="1053483"/>
                  <a:pt x="2990429" y="1063700"/>
                  <a:pt x="2982895" y="1071234"/>
                </a:cubicBezTo>
                <a:cubicBezTo>
                  <a:pt x="2975362" y="1078767"/>
                  <a:pt x="2965144" y="1082999"/>
                  <a:pt x="2954490" y="1082999"/>
                </a:cubicBezTo>
                <a:lnTo>
                  <a:pt x="40171" y="1082999"/>
                </a:lnTo>
                <a:cubicBezTo>
                  <a:pt x="29517" y="1082999"/>
                  <a:pt x="19299" y="1078767"/>
                  <a:pt x="11766" y="1071234"/>
                </a:cubicBezTo>
                <a:cubicBezTo>
                  <a:pt x="4232" y="1063700"/>
                  <a:pt x="0" y="1053483"/>
                  <a:pt x="0" y="1042829"/>
                </a:cubicBezTo>
                <a:lnTo>
                  <a:pt x="0" y="40171"/>
                </a:lnTo>
                <a:cubicBezTo>
                  <a:pt x="0" y="29517"/>
                  <a:pt x="4232" y="19299"/>
                  <a:pt x="11766" y="11766"/>
                </a:cubicBezTo>
                <a:cubicBezTo>
                  <a:pt x="19299" y="4232"/>
                  <a:pt x="29517" y="0"/>
                  <a:pt x="40171" y="0"/>
                </a:cubicBezTo>
                <a:close/>
              </a:path>
            </a:pathLst>
          </a:custGeom>
          <a:solidFill>
            <a:srgbClr val="FFF3D3"/>
          </a:solidFill>
        </p:spPr>
        <p:txBody>
          <a:bodyPr/>
          <a:lstStyle/>
          <a:p>
            <a:endParaRPr lang="en-US"/>
          </a:p>
        </p:txBody>
      </p:sp>
      <p:sp>
        <p:nvSpPr>
          <p:cNvPr id="5" name="Freeform 7">
            <a:extLst>
              <a:ext uri="{FF2B5EF4-FFF2-40B4-BE49-F238E27FC236}">
                <a16:creationId xmlns:a16="http://schemas.microsoft.com/office/drawing/2014/main" id="{2D31BA75-A316-FCED-9686-A256F1461A26}"/>
              </a:ext>
            </a:extLst>
          </p:cNvPr>
          <p:cNvSpPr/>
          <p:nvPr/>
        </p:nvSpPr>
        <p:spPr>
          <a:xfrm>
            <a:off x="941616" y="1154920"/>
            <a:ext cx="16230600" cy="4755707"/>
          </a:xfrm>
          <a:custGeom>
            <a:avLst/>
            <a:gdLst/>
            <a:ahLst/>
            <a:cxnLst/>
            <a:rect l="l" t="t" r="r" b="b"/>
            <a:pathLst>
              <a:path w="2994661" h="1082999">
                <a:moveTo>
                  <a:pt x="40171" y="0"/>
                </a:moveTo>
                <a:lnTo>
                  <a:pt x="2954490" y="0"/>
                </a:lnTo>
                <a:cubicBezTo>
                  <a:pt x="2976676" y="0"/>
                  <a:pt x="2994661" y="17985"/>
                  <a:pt x="2994661" y="40171"/>
                </a:cubicBezTo>
                <a:lnTo>
                  <a:pt x="2994661" y="1042829"/>
                </a:lnTo>
                <a:cubicBezTo>
                  <a:pt x="2994661" y="1053483"/>
                  <a:pt x="2990429" y="1063700"/>
                  <a:pt x="2982895" y="1071234"/>
                </a:cubicBezTo>
                <a:cubicBezTo>
                  <a:pt x="2975362" y="1078767"/>
                  <a:pt x="2965144" y="1082999"/>
                  <a:pt x="2954490" y="1082999"/>
                </a:cubicBezTo>
                <a:lnTo>
                  <a:pt x="40171" y="1082999"/>
                </a:lnTo>
                <a:cubicBezTo>
                  <a:pt x="29517" y="1082999"/>
                  <a:pt x="19299" y="1078767"/>
                  <a:pt x="11766" y="1071234"/>
                </a:cubicBezTo>
                <a:cubicBezTo>
                  <a:pt x="4232" y="1063700"/>
                  <a:pt x="0" y="1053483"/>
                  <a:pt x="0" y="1042829"/>
                </a:cubicBezTo>
                <a:lnTo>
                  <a:pt x="0" y="40171"/>
                </a:lnTo>
                <a:cubicBezTo>
                  <a:pt x="0" y="29517"/>
                  <a:pt x="4232" y="19299"/>
                  <a:pt x="11766" y="11766"/>
                </a:cubicBezTo>
                <a:cubicBezTo>
                  <a:pt x="19299" y="4232"/>
                  <a:pt x="29517" y="0"/>
                  <a:pt x="40171" y="0"/>
                </a:cubicBezTo>
                <a:close/>
              </a:path>
            </a:pathLst>
          </a:custGeom>
          <a:solidFill>
            <a:srgbClr val="FFF3D3"/>
          </a:solidFill>
        </p:spPr>
        <p:txBody>
          <a:bodyPr/>
          <a:lstStyle/>
          <a:p>
            <a:endParaRPr lang="en-US"/>
          </a:p>
        </p:txBody>
      </p:sp>
      <p:sp>
        <p:nvSpPr>
          <p:cNvPr id="32" name="TextBox 14">
            <a:extLst>
              <a:ext uri="{FF2B5EF4-FFF2-40B4-BE49-F238E27FC236}">
                <a16:creationId xmlns:a16="http://schemas.microsoft.com/office/drawing/2014/main" id="{0D3CEDC8-37C2-7435-313F-D8E49A9A1DF1}"/>
              </a:ext>
            </a:extLst>
          </p:cNvPr>
          <p:cNvSpPr txBox="1"/>
          <p:nvPr/>
        </p:nvSpPr>
        <p:spPr>
          <a:xfrm>
            <a:off x="1246416" y="1897324"/>
            <a:ext cx="8430984" cy="434734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150000"/>
              </a:lnSpc>
              <a:spcBef>
                <a:spcPct val="0"/>
              </a:spcBef>
            </a:pPr>
            <a:r>
              <a:rPr lang="en-US" sz="2400" dirty="0">
                <a:solidFill>
                  <a:srgbClr val="964D25"/>
                </a:solidFill>
                <a:latin typeface="Futura"/>
                <a:ea typeface="Futura"/>
                <a:cs typeface="Futura"/>
                <a:sym typeface="Futura"/>
              </a:rPr>
              <a:t>- Converted images from BGR to HSV</a:t>
            </a:r>
          </a:p>
          <a:p>
            <a:pPr>
              <a:lnSpc>
                <a:spcPct val="150000"/>
              </a:lnSpc>
              <a:spcBef>
                <a:spcPct val="0"/>
              </a:spcBef>
            </a:pPr>
            <a:r>
              <a:rPr lang="en-US" sz="2400" dirty="0">
                <a:solidFill>
                  <a:srgbClr val="964D25"/>
                </a:solidFill>
                <a:latin typeface="Futura"/>
                <a:ea typeface="Futura"/>
                <a:cs typeface="Futura"/>
                <a:sym typeface="Futura"/>
              </a:rPr>
              <a:t>- Extracted the </a:t>
            </a:r>
            <a:r>
              <a:rPr lang="en-US" sz="2400" b="1" dirty="0">
                <a:solidFill>
                  <a:srgbClr val="964D25"/>
                </a:solidFill>
                <a:latin typeface="Futura"/>
                <a:ea typeface="Futura"/>
                <a:cs typeface="Futura"/>
                <a:sym typeface="Futura"/>
              </a:rPr>
              <a:t>saturation channel </a:t>
            </a:r>
            <a:r>
              <a:rPr lang="en-US" sz="2400" dirty="0">
                <a:solidFill>
                  <a:srgbClr val="964D25"/>
                </a:solidFill>
                <a:latin typeface="Futura"/>
                <a:ea typeface="Futura"/>
                <a:cs typeface="Futura"/>
                <a:sym typeface="Futura"/>
              </a:rPr>
              <a:t>for segmentation</a:t>
            </a:r>
          </a:p>
          <a:p>
            <a:pPr>
              <a:lnSpc>
                <a:spcPct val="150000"/>
              </a:lnSpc>
              <a:spcBef>
                <a:spcPct val="0"/>
              </a:spcBef>
            </a:pPr>
            <a:r>
              <a:rPr lang="en-US" sz="2400" dirty="0">
                <a:solidFill>
                  <a:srgbClr val="964D25"/>
                </a:solidFill>
                <a:latin typeface="Futura"/>
                <a:ea typeface="Futura"/>
                <a:cs typeface="Futura"/>
                <a:sym typeface="Futura"/>
              </a:rPr>
              <a:t>- Why the saturation channel?</a:t>
            </a:r>
          </a:p>
          <a:p>
            <a:pPr lvl="1">
              <a:lnSpc>
                <a:spcPct val="150000"/>
              </a:lnSpc>
              <a:spcBef>
                <a:spcPct val="0"/>
              </a:spcBef>
            </a:pPr>
            <a:r>
              <a:rPr lang="en-US" sz="2400" dirty="0">
                <a:solidFill>
                  <a:srgbClr val="964D25"/>
                </a:solidFill>
                <a:latin typeface="Futura"/>
                <a:ea typeface="Futura"/>
                <a:cs typeface="Futura"/>
                <a:sym typeface="Futura"/>
              </a:rPr>
              <a:t>1. White background has very low saturation (near 0)</a:t>
            </a:r>
          </a:p>
          <a:p>
            <a:pPr lvl="1">
              <a:lnSpc>
                <a:spcPct val="150000"/>
              </a:lnSpc>
              <a:spcBef>
                <a:spcPct val="0"/>
              </a:spcBef>
            </a:pPr>
            <a:r>
              <a:rPr lang="en-US" sz="2400" dirty="0">
                <a:solidFill>
                  <a:srgbClr val="964D25"/>
                </a:solidFill>
                <a:latin typeface="Futura"/>
                <a:ea typeface="Futura"/>
                <a:cs typeface="Futura"/>
                <a:sym typeface="Futura"/>
              </a:rPr>
              <a:t>2. Fruits have high saturation (near 255)</a:t>
            </a:r>
          </a:p>
          <a:p>
            <a:pPr lvl="1">
              <a:lnSpc>
                <a:spcPct val="150000"/>
              </a:lnSpc>
              <a:spcBef>
                <a:spcPct val="0"/>
              </a:spcBef>
            </a:pPr>
            <a:r>
              <a:rPr lang="en-US" sz="2400" dirty="0">
                <a:solidFill>
                  <a:srgbClr val="964D25"/>
                </a:solidFill>
                <a:latin typeface="Futura"/>
                <a:ea typeface="Futura"/>
                <a:cs typeface="Futura"/>
                <a:sym typeface="Futura"/>
              </a:rPr>
              <a:t>3. Creates clear separation for thresholding</a:t>
            </a:r>
          </a:p>
          <a:p>
            <a:pPr>
              <a:lnSpc>
                <a:spcPct val="150000"/>
              </a:lnSpc>
              <a:spcBef>
                <a:spcPct val="0"/>
              </a:spcBef>
            </a:pPr>
            <a:r>
              <a:rPr lang="en-US" sz="2400" dirty="0">
                <a:solidFill>
                  <a:srgbClr val="964D25"/>
                </a:solidFill>
                <a:latin typeface="Futura"/>
                <a:ea typeface="Futura"/>
                <a:cs typeface="Futura"/>
                <a:sym typeface="Futura"/>
              </a:rPr>
              <a:t>- Used hue and value channels later for feature extraction</a:t>
            </a:r>
          </a:p>
          <a:p>
            <a:pPr>
              <a:lnSpc>
                <a:spcPct val="150000"/>
              </a:lnSpc>
              <a:spcBef>
                <a:spcPct val="0"/>
              </a:spcBef>
            </a:pPr>
            <a:r>
              <a:rPr lang="en-US" sz="2400" dirty="0">
                <a:solidFill>
                  <a:srgbClr val="964D25"/>
                </a:solidFill>
                <a:latin typeface="Futura"/>
                <a:ea typeface="Futura"/>
                <a:cs typeface="Futura"/>
                <a:sym typeface="Futura"/>
              </a:rPr>
              <a:t>				</a:t>
            </a:r>
          </a:p>
        </p:txBody>
      </p:sp>
      <p:sp>
        <p:nvSpPr>
          <p:cNvPr id="33" name="TextBox 15">
            <a:extLst>
              <a:ext uri="{FF2B5EF4-FFF2-40B4-BE49-F238E27FC236}">
                <a16:creationId xmlns:a16="http://schemas.microsoft.com/office/drawing/2014/main" id="{D41CEFB2-A9D1-2BCE-7AFB-7EAE8758E32E}"/>
              </a:ext>
            </a:extLst>
          </p:cNvPr>
          <p:cNvSpPr txBox="1"/>
          <p:nvPr/>
        </p:nvSpPr>
        <p:spPr>
          <a:xfrm>
            <a:off x="1246416" y="1412555"/>
            <a:ext cx="5049476" cy="28212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2239"/>
              </a:lnSpc>
              <a:spcBef>
                <a:spcPct val="0"/>
              </a:spcBef>
            </a:pPr>
            <a:r>
              <a:rPr lang="en-US" sz="2800" b="1" dirty="0">
                <a:solidFill>
                  <a:srgbClr val="DD5215"/>
                </a:solidFill>
                <a:latin typeface="Futura Bold"/>
                <a:ea typeface="Futura Bold"/>
                <a:cs typeface="Futura Bold"/>
                <a:sym typeface="Futura Bold"/>
              </a:rPr>
              <a:t>2. Color Space Conversion (HSV)</a:t>
            </a:r>
          </a:p>
        </p:txBody>
      </p:sp>
      <p:grpSp>
        <p:nvGrpSpPr>
          <p:cNvPr id="36" name="Group 5">
            <a:extLst>
              <a:ext uri="{FF2B5EF4-FFF2-40B4-BE49-F238E27FC236}">
                <a16:creationId xmlns:a16="http://schemas.microsoft.com/office/drawing/2014/main" id="{8BDFA39F-382C-89E4-331C-3298001798A7}"/>
              </a:ext>
            </a:extLst>
          </p:cNvPr>
          <p:cNvGrpSpPr/>
          <p:nvPr/>
        </p:nvGrpSpPr>
        <p:grpSpPr>
          <a:xfrm>
            <a:off x="941616" y="262799"/>
            <a:ext cx="16230600" cy="644546"/>
            <a:chOff x="0" y="0"/>
            <a:chExt cx="4274726" cy="169757"/>
          </a:xfrm>
        </p:grpSpPr>
        <p:sp>
          <p:nvSpPr>
            <p:cNvPr id="37" name="Freeform 6">
              <a:extLst>
                <a:ext uri="{FF2B5EF4-FFF2-40B4-BE49-F238E27FC236}">
                  <a16:creationId xmlns:a16="http://schemas.microsoft.com/office/drawing/2014/main" id="{C24F5A51-6925-9F2F-B05E-75D3F9482E24}"/>
                </a:ext>
              </a:extLst>
            </p:cNvPr>
            <p:cNvSpPr/>
            <p:nvPr/>
          </p:nvSpPr>
          <p:spPr>
            <a:xfrm>
              <a:off x="0" y="0"/>
              <a:ext cx="4274726" cy="169757"/>
            </a:xfrm>
            <a:custGeom>
              <a:avLst/>
              <a:gdLst/>
              <a:ahLst/>
              <a:cxnLst/>
              <a:rect l="l" t="t" r="r" b="b"/>
              <a:pathLst>
                <a:path w="4274726" h="169757">
                  <a:moveTo>
                    <a:pt x="24327" y="0"/>
                  </a:moveTo>
                  <a:lnTo>
                    <a:pt x="4250399" y="0"/>
                  </a:lnTo>
                  <a:cubicBezTo>
                    <a:pt x="4263834" y="0"/>
                    <a:pt x="4274726" y="10891"/>
                    <a:pt x="4274726" y="24327"/>
                  </a:cubicBezTo>
                  <a:lnTo>
                    <a:pt x="4274726" y="145430"/>
                  </a:lnTo>
                  <a:cubicBezTo>
                    <a:pt x="4274726" y="158866"/>
                    <a:pt x="4263834" y="169757"/>
                    <a:pt x="4250399" y="169757"/>
                  </a:cubicBezTo>
                  <a:lnTo>
                    <a:pt x="24327" y="169757"/>
                  </a:lnTo>
                  <a:cubicBezTo>
                    <a:pt x="10891" y="169757"/>
                    <a:pt x="0" y="158866"/>
                    <a:pt x="0" y="145430"/>
                  </a:cubicBezTo>
                  <a:lnTo>
                    <a:pt x="0" y="24327"/>
                  </a:lnTo>
                  <a:cubicBezTo>
                    <a:pt x="0" y="10891"/>
                    <a:pt x="10891" y="0"/>
                    <a:pt x="24327" y="0"/>
                  </a:cubicBezTo>
                  <a:close/>
                </a:path>
              </a:pathLst>
            </a:custGeom>
            <a:solidFill>
              <a:srgbClr val="FFF3D3"/>
            </a:solidFill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38" name="TextBox 7">
              <a:extLst>
                <a:ext uri="{FF2B5EF4-FFF2-40B4-BE49-F238E27FC236}">
                  <a16:creationId xmlns:a16="http://schemas.microsoft.com/office/drawing/2014/main" id="{E04D2F6F-5983-CAF3-9DBE-251E1DC6E606}"/>
                </a:ext>
              </a:extLst>
            </p:cNvPr>
            <p:cNvSpPr txBox="1"/>
            <p:nvPr/>
          </p:nvSpPr>
          <p:spPr>
            <a:xfrm>
              <a:off x="0" y="-76200"/>
              <a:ext cx="4274726" cy="24595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39" name="Freeform 8">
            <a:extLst>
              <a:ext uri="{FF2B5EF4-FFF2-40B4-BE49-F238E27FC236}">
                <a16:creationId xmlns:a16="http://schemas.microsoft.com/office/drawing/2014/main" id="{B262C56C-FA7C-FAF8-C539-1CF0A87E46F3}"/>
              </a:ext>
            </a:extLst>
          </p:cNvPr>
          <p:cNvSpPr/>
          <p:nvPr/>
        </p:nvSpPr>
        <p:spPr>
          <a:xfrm>
            <a:off x="1529349" y="442515"/>
            <a:ext cx="490081" cy="339493"/>
          </a:xfrm>
          <a:custGeom>
            <a:avLst/>
            <a:gdLst/>
            <a:ahLst/>
            <a:cxnLst/>
            <a:rect l="l" t="t" r="r" b="b"/>
            <a:pathLst>
              <a:path w="490081" h="339493">
                <a:moveTo>
                  <a:pt x="0" y="0"/>
                </a:moveTo>
                <a:lnTo>
                  <a:pt x="490082" y="0"/>
                </a:lnTo>
                <a:lnTo>
                  <a:pt x="490082" y="339493"/>
                </a:lnTo>
                <a:lnTo>
                  <a:pt x="0" y="339493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0" name="TextBox 13">
            <a:extLst>
              <a:ext uri="{FF2B5EF4-FFF2-40B4-BE49-F238E27FC236}">
                <a16:creationId xmlns:a16="http://schemas.microsoft.com/office/drawing/2014/main" id="{C37D7572-8C4C-D6F4-8978-8DE174D735BE}"/>
              </a:ext>
            </a:extLst>
          </p:cNvPr>
          <p:cNvSpPr txBox="1"/>
          <p:nvPr/>
        </p:nvSpPr>
        <p:spPr>
          <a:xfrm>
            <a:off x="2237016" y="410577"/>
            <a:ext cx="2917697" cy="3247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861"/>
              </a:lnSpc>
              <a:spcBef>
                <a:spcPct val="0"/>
              </a:spcBef>
            </a:pPr>
            <a:r>
              <a:rPr lang="en-US" sz="2044" b="1" dirty="0">
                <a:solidFill>
                  <a:srgbClr val="DD5215"/>
                </a:solidFill>
                <a:latin typeface="Futura Bold"/>
                <a:ea typeface="Futura Bold"/>
                <a:cs typeface="Futura Bold"/>
                <a:sym typeface="Futura Bold"/>
              </a:rPr>
              <a:t>Fruity-Detect</a:t>
            </a:r>
          </a:p>
        </p:txBody>
      </p:sp>
      <p:sp>
        <p:nvSpPr>
          <p:cNvPr id="41" name="TextBox 14">
            <a:extLst>
              <a:ext uri="{FF2B5EF4-FFF2-40B4-BE49-F238E27FC236}">
                <a16:creationId xmlns:a16="http://schemas.microsoft.com/office/drawing/2014/main" id="{806E4D3C-D563-60F7-032F-8DB152C0B7DF}"/>
              </a:ext>
            </a:extLst>
          </p:cNvPr>
          <p:cNvSpPr txBox="1"/>
          <p:nvPr/>
        </p:nvSpPr>
        <p:spPr>
          <a:xfrm>
            <a:off x="10425894" y="420103"/>
            <a:ext cx="1162460" cy="3613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659"/>
              </a:lnSpc>
              <a:spcBef>
                <a:spcPct val="0"/>
              </a:spcBef>
            </a:pPr>
            <a:r>
              <a:rPr lang="en-US" sz="1899" dirty="0">
                <a:solidFill>
                  <a:srgbClr val="DD5215"/>
                </a:solidFill>
                <a:latin typeface="Futura"/>
                <a:ea typeface="Futura"/>
                <a:cs typeface="Futura"/>
                <a:sym typeface="Futura"/>
              </a:rPr>
              <a:t>Home</a:t>
            </a:r>
          </a:p>
        </p:txBody>
      </p:sp>
      <p:sp>
        <p:nvSpPr>
          <p:cNvPr id="42" name="TextBox 15">
            <a:extLst>
              <a:ext uri="{FF2B5EF4-FFF2-40B4-BE49-F238E27FC236}">
                <a16:creationId xmlns:a16="http://schemas.microsoft.com/office/drawing/2014/main" id="{0300E82F-7700-E3B7-1310-D7BF9B2DA963}"/>
              </a:ext>
            </a:extLst>
          </p:cNvPr>
          <p:cNvSpPr txBox="1"/>
          <p:nvPr/>
        </p:nvSpPr>
        <p:spPr>
          <a:xfrm>
            <a:off x="12070680" y="420103"/>
            <a:ext cx="1208396" cy="3613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659"/>
              </a:lnSpc>
              <a:spcBef>
                <a:spcPct val="0"/>
              </a:spcBef>
            </a:pPr>
            <a:r>
              <a:rPr lang="en-US" sz="1899">
                <a:solidFill>
                  <a:srgbClr val="DD5215"/>
                </a:solidFill>
                <a:latin typeface="Futura"/>
                <a:ea typeface="Futura"/>
                <a:cs typeface="Futura"/>
                <a:sym typeface="Futura"/>
              </a:rPr>
              <a:t>Visit</a:t>
            </a:r>
          </a:p>
        </p:txBody>
      </p:sp>
      <p:sp>
        <p:nvSpPr>
          <p:cNvPr id="43" name="TextBox 16">
            <a:extLst>
              <a:ext uri="{FF2B5EF4-FFF2-40B4-BE49-F238E27FC236}">
                <a16:creationId xmlns:a16="http://schemas.microsoft.com/office/drawing/2014/main" id="{BBC0B8FC-5E56-E07E-9EC7-F206AA814367}"/>
              </a:ext>
            </a:extLst>
          </p:cNvPr>
          <p:cNvSpPr txBox="1"/>
          <p:nvPr/>
        </p:nvSpPr>
        <p:spPr>
          <a:xfrm>
            <a:off x="13737219" y="420103"/>
            <a:ext cx="1198898" cy="3613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659"/>
              </a:lnSpc>
              <a:spcBef>
                <a:spcPct val="0"/>
              </a:spcBef>
            </a:pPr>
            <a:r>
              <a:rPr lang="en-US" sz="1899">
                <a:solidFill>
                  <a:srgbClr val="DD5215"/>
                </a:solidFill>
                <a:latin typeface="Futura"/>
                <a:ea typeface="Futura"/>
                <a:cs typeface="Futura"/>
                <a:sym typeface="Futura"/>
              </a:rPr>
              <a:t>Project</a:t>
            </a:r>
          </a:p>
        </p:txBody>
      </p:sp>
      <p:sp>
        <p:nvSpPr>
          <p:cNvPr id="44" name="TextBox 17">
            <a:extLst>
              <a:ext uri="{FF2B5EF4-FFF2-40B4-BE49-F238E27FC236}">
                <a16:creationId xmlns:a16="http://schemas.microsoft.com/office/drawing/2014/main" id="{FD3AE998-0606-5610-4519-8DF0195DB46C}"/>
              </a:ext>
            </a:extLst>
          </p:cNvPr>
          <p:cNvSpPr txBox="1"/>
          <p:nvPr/>
        </p:nvSpPr>
        <p:spPr>
          <a:xfrm>
            <a:off x="15393317" y="420103"/>
            <a:ext cx="1264549" cy="3613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659"/>
              </a:lnSpc>
              <a:spcBef>
                <a:spcPct val="0"/>
              </a:spcBef>
            </a:pPr>
            <a:r>
              <a:rPr lang="en-US" sz="1899">
                <a:solidFill>
                  <a:srgbClr val="DD5215"/>
                </a:solidFill>
                <a:latin typeface="Futura"/>
                <a:ea typeface="Futura"/>
                <a:cs typeface="Futura"/>
                <a:sym typeface="Futura"/>
              </a:rPr>
              <a:t>Service</a:t>
            </a:r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006213BA-3041-D3EE-D0F5-A485832DA19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30634" y="3180535"/>
            <a:ext cx="7780798" cy="2562225"/>
          </a:xfrm>
          <a:prstGeom prst="round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>
            <a:extLst>
              <a:ext uri="{FF2B5EF4-FFF2-40B4-BE49-F238E27FC236}">
                <a16:creationId xmlns:a16="http://schemas.microsoft.com/office/drawing/2014/main" id="{9A84BC07-FA4A-FAC3-2424-09193116F22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25163" y="1295227"/>
            <a:ext cx="3255137" cy="1790658"/>
          </a:xfrm>
          <a:prstGeom prst="round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4">
            <a:extLst>
              <a:ext uri="{FF2B5EF4-FFF2-40B4-BE49-F238E27FC236}">
                <a16:creationId xmlns:a16="http://schemas.microsoft.com/office/drawing/2014/main" id="{19FC0D4B-D66A-AEFB-9600-63B1A66ABE30}"/>
              </a:ext>
            </a:extLst>
          </p:cNvPr>
          <p:cNvSpPr txBox="1"/>
          <p:nvPr/>
        </p:nvSpPr>
        <p:spPr>
          <a:xfrm>
            <a:off x="1246416" y="6689868"/>
            <a:ext cx="8430984" cy="379334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150000"/>
              </a:lnSpc>
              <a:spcBef>
                <a:spcPct val="0"/>
              </a:spcBef>
            </a:pPr>
            <a:r>
              <a:rPr lang="en-US" sz="2400" dirty="0">
                <a:solidFill>
                  <a:srgbClr val="964D25"/>
                </a:solidFill>
                <a:latin typeface="Futura"/>
                <a:ea typeface="Futura"/>
                <a:cs typeface="Futura"/>
                <a:sym typeface="Futura"/>
              </a:rPr>
              <a:t>- Applied </a:t>
            </a:r>
            <a:r>
              <a:rPr lang="en-US" sz="2400" b="1" dirty="0">
                <a:solidFill>
                  <a:srgbClr val="964D25"/>
                </a:solidFill>
                <a:latin typeface="Futura"/>
                <a:ea typeface="Futura"/>
                <a:cs typeface="Futura"/>
                <a:sym typeface="Futura"/>
              </a:rPr>
              <a:t>binary thresholding </a:t>
            </a:r>
            <a:r>
              <a:rPr lang="en-US" sz="2400" dirty="0">
                <a:solidFill>
                  <a:srgbClr val="964D25"/>
                </a:solidFill>
                <a:latin typeface="Futura"/>
                <a:ea typeface="Futura"/>
                <a:cs typeface="Futura"/>
                <a:sym typeface="Futura"/>
              </a:rPr>
              <a:t>on the saturation channel</a:t>
            </a:r>
          </a:p>
          <a:p>
            <a:pPr>
              <a:lnSpc>
                <a:spcPct val="150000"/>
              </a:lnSpc>
              <a:spcBef>
                <a:spcPct val="0"/>
              </a:spcBef>
            </a:pPr>
            <a:r>
              <a:rPr lang="en-US" sz="2400" dirty="0">
                <a:solidFill>
                  <a:srgbClr val="964D25"/>
                </a:solidFill>
                <a:latin typeface="Futura"/>
                <a:ea typeface="Futura"/>
                <a:cs typeface="Futura"/>
                <a:sym typeface="Futura"/>
              </a:rPr>
              <a:t>- Threshold value: 15 (chosen through trial &amp; error)</a:t>
            </a:r>
          </a:p>
          <a:p>
            <a:pPr>
              <a:lnSpc>
                <a:spcPct val="150000"/>
              </a:lnSpc>
              <a:spcBef>
                <a:spcPct val="0"/>
              </a:spcBef>
            </a:pPr>
            <a:r>
              <a:rPr lang="en-US" sz="2400" dirty="0">
                <a:solidFill>
                  <a:srgbClr val="964D25"/>
                </a:solidFill>
                <a:latin typeface="Futura"/>
                <a:ea typeface="Futura"/>
                <a:cs typeface="Futura"/>
                <a:sym typeface="Futura"/>
              </a:rPr>
              <a:t>- Result: Binary mask where:</a:t>
            </a:r>
          </a:p>
          <a:p>
            <a:pPr lvl="1">
              <a:lnSpc>
                <a:spcPct val="150000"/>
              </a:lnSpc>
              <a:spcBef>
                <a:spcPct val="0"/>
              </a:spcBef>
            </a:pPr>
            <a:r>
              <a:rPr lang="en-US" sz="2400" dirty="0">
                <a:solidFill>
                  <a:srgbClr val="964D25"/>
                </a:solidFill>
                <a:latin typeface="Futura"/>
                <a:ea typeface="Futura"/>
                <a:cs typeface="Futura"/>
                <a:sym typeface="Futura"/>
              </a:rPr>
              <a:t>1. fruit = white (255)</a:t>
            </a:r>
          </a:p>
          <a:p>
            <a:pPr lvl="1">
              <a:lnSpc>
                <a:spcPct val="150000"/>
              </a:lnSpc>
              <a:spcBef>
                <a:spcPct val="0"/>
              </a:spcBef>
            </a:pPr>
            <a:r>
              <a:rPr lang="en-US" sz="2400" dirty="0">
                <a:solidFill>
                  <a:srgbClr val="964D25"/>
                </a:solidFill>
                <a:latin typeface="Futura"/>
                <a:ea typeface="Futura"/>
                <a:cs typeface="Futura"/>
                <a:sym typeface="Futura"/>
              </a:rPr>
              <a:t>2. background = black (0)</a:t>
            </a:r>
          </a:p>
          <a:p>
            <a:pPr>
              <a:lnSpc>
                <a:spcPct val="150000"/>
              </a:lnSpc>
              <a:spcBef>
                <a:spcPct val="0"/>
              </a:spcBef>
            </a:pPr>
            <a:r>
              <a:rPr lang="en-US" sz="2400" dirty="0">
                <a:solidFill>
                  <a:srgbClr val="964D25"/>
                </a:solidFill>
                <a:latin typeface="Futura"/>
                <a:ea typeface="Futura"/>
                <a:cs typeface="Futura"/>
                <a:sym typeface="Futura"/>
              </a:rPr>
              <a:t>- Enabled isolation of fruit region for further processing				</a:t>
            </a:r>
          </a:p>
        </p:txBody>
      </p:sp>
      <p:sp>
        <p:nvSpPr>
          <p:cNvPr id="4" name="TextBox 15">
            <a:extLst>
              <a:ext uri="{FF2B5EF4-FFF2-40B4-BE49-F238E27FC236}">
                <a16:creationId xmlns:a16="http://schemas.microsoft.com/office/drawing/2014/main" id="{E15193BD-DAB6-9C8C-0DC2-55211BE5D969}"/>
              </a:ext>
            </a:extLst>
          </p:cNvPr>
          <p:cNvSpPr txBox="1"/>
          <p:nvPr/>
        </p:nvSpPr>
        <p:spPr>
          <a:xfrm>
            <a:off x="1246416" y="6205099"/>
            <a:ext cx="6221184" cy="28212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2239"/>
              </a:lnSpc>
              <a:spcBef>
                <a:spcPct val="0"/>
              </a:spcBef>
            </a:pPr>
            <a:r>
              <a:rPr lang="en-US" sz="2800" b="1" dirty="0">
                <a:solidFill>
                  <a:srgbClr val="DD5215"/>
                </a:solidFill>
                <a:latin typeface="Futura Bold"/>
                <a:ea typeface="Futura Bold"/>
                <a:cs typeface="Futura Bold"/>
                <a:sym typeface="Futura Bold"/>
              </a:rPr>
              <a:t>3. Image Segmentation (Thresholding)</a:t>
            </a:r>
          </a:p>
        </p:txBody>
      </p:sp>
      <p:pic>
        <p:nvPicPr>
          <p:cNvPr id="3078" name="Picture 6">
            <a:extLst>
              <a:ext uri="{FF2B5EF4-FFF2-40B4-BE49-F238E27FC236}">
                <a16:creationId xmlns:a16="http://schemas.microsoft.com/office/drawing/2014/main" id="{F96AD5B8-92DD-A501-4CF1-27015E80955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34263" y="6984296"/>
            <a:ext cx="7780798" cy="2147784"/>
          </a:xfrm>
          <a:prstGeom prst="round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5937578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close up of an orange&#10;&#10;AI-generated content may be incorrect.">
            <a:extLst>
              <a:ext uri="{FF2B5EF4-FFF2-40B4-BE49-F238E27FC236}">
                <a16:creationId xmlns:a16="http://schemas.microsoft.com/office/drawing/2014/main" id="{87F6BB94-1BDB-B00B-5504-68B13E2BD85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04800" y="-190500"/>
            <a:ext cx="18897600" cy="10820400"/>
          </a:xfrm>
          <a:prstGeom prst="rect">
            <a:avLst/>
          </a:prstGeom>
        </p:spPr>
      </p:pic>
      <p:grpSp>
        <p:nvGrpSpPr>
          <p:cNvPr id="9" name="Group 12">
            <a:extLst>
              <a:ext uri="{FF2B5EF4-FFF2-40B4-BE49-F238E27FC236}">
                <a16:creationId xmlns:a16="http://schemas.microsoft.com/office/drawing/2014/main" id="{4A19C53C-87C3-5227-A89C-1F244E7C50DF}"/>
              </a:ext>
            </a:extLst>
          </p:cNvPr>
          <p:cNvGrpSpPr/>
          <p:nvPr/>
        </p:nvGrpSpPr>
        <p:grpSpPr>
          <a:xfrm>
            <a:off x="955177" y="1943792"/>
            <a:ext cx="5343072" cy="7162800"/>
            <a:chOff x="0" y="0"/>
            <a:chExt cx="1247346" cy="511297"/>
          </a:xfrm>
        </p:grpSpPr>
        <p:sp>
          <p:nvSpPr>
            <p:cNvPr id="10" name="Freeform 13">
              <a:extLst>
                <a:ext uri="{FF2B5EF4-FFF2-40B4-BE49-F238E27FC236}">
                  <a16:creationId xmlns:a16="http://schemas.microsoft.com/office/drawing/2014/main" id="{A3CF618B-745D-E470-F21B-182D73778FFD}"/>
                </a:ext>
              </a:extLst>
            </p:cNvPr>
            <p:cNvSpPr/>
            <p:nvPr/>
          </p:nvSpPr>
          <p:spPr>
            <a:xfrm>
              <a:off x="0" y="0"/>
              <a:ext cx="1247346" cy="511297"/>
            </a:xfrm>
            <a:custGeom>
              <a:avLst/>
              <a:gdLst/>
              <a:ahLst/>
              <a:cxnLst/>
              <a:rect l="l" t="t" r="r" b="b"/>
              <a:pathLst>
                <a:path w="1247346" h="511297">
                  <a:moveTo>
                    <a:pt x="83369" y="0"/>
                  </a:moveTo>
                  <a:lnTo>
                    <a:pt x="1163977" y="0"/>
                  </a:lnTo>
                  <a:cubicBezTo>
                    <a:pt x="1210020" y="0"/>
                    <a:pt x="1247346" y="37326"/>
                    <a:pt x="1247346" y="83369"/>
                  </a:cubicBezTo>
                  <a:lnTo>
                    <a:pt x="1247346" y="427928"/>
                  </a:lnTo>
                  <a:cubicBezTo>
                    <a:pt x="1247346" y="473972"/>
                    <a:pt x="1210020" y="511297"/>
                    <a:pt x="1163977" y="511297"/>
                  </a:cubicBezTo>
                  <a:lnTo>
                    <a:pt x="83369" y="511297"/>
                  </a:lnTo>
                  <a:cubicBezTo>
                    <a:pt x="37326" y="511297"/>
                    <a:pt x="0" y="473972"/>
                    <a:pt x="0" y="427928"/>
                  </a:cubicBezTo>
                  <a:lnTo>
                    <a:pt x="0" y="83369"/>
                  </a:lnTo>
                  <a:cubicBezTo>
                    <a:pt x="0" y="37326"/>
                    <a:pt x="37326" y="0"/>
                    <a:pt x="83369" y="0"/>
                  </a:cubicBezTo>
                  <a:close/>
                </a:path>
              </a:pathLst>
            </a:custGeom>
            <a:solidFill>
              <a:srgbClr val="FFF3D3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1" name="TextBox 14">
              <a:extLst>
                <a:ext uri="{FF2B5EF4-FFF2-40B4-BE49-F238E27FC236}">
                  <a16:creationId xmlns:a16="http://schemas.microsoft.com/office/drawing/2014/main" id="{89654966-E23A-09F4-070C-B783EFC4F2F3}"/>
                </a:ext>
              </a:extLst>
            </p:cNvPr>
            <p:cNvSpPr txBox="1"/>
            <p:nvPr/>
          </p:nvSpPr>
          <p:spPr>
            <a:xfrm>
              <a:off x="0" y="-76200"/>
              <a:ext cx="1247346" cy="58749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2" name="Group 20">
            <a:extLst>
              <a:ext uri="{FF2B5EF4-FFF2-40B4-BE49-F238E27FC236}">
                <a16:creationId xmlns:a16="http://schemas.microsoft.com/office/drawing/2014/main" id="{EC10F131-0A10-B928-A9CD-0F649201A7AF}"/>
              </a:ext>
            </a:extLst>
          </p:cNvPr>
          <p:cNvGrpSpPr/>
          <p:nvPr/>
        </p:nvGrpSpPr>
        <p:grpSpPr>
          <a:xfrm>
            <a:off x="6421189" y="1943792"/>
            <a:ext cx="5343072" cy="7162800"/>
            <a:chOff x="0" y="0"/>
            <a:chExt cx="1247346" cy="511297"/>
          </a:xfrm>
        </p:grpSpPr>
        <p:sp>
          <p:nvSpPr>
            <p:cNvPr id="13" name="Freeform 21">
              <a:extLst>
                <a:ext uri="{FF2B5EF4-FFF2-40B4-BE49-F238E27FC236}">
                  <a16:creationId xmlns:a16="http://schemas.microsoft.com/office/drawing/2014/main" id="{FE368867-3993-4159-A903-26C72E184B59}"/>
                </a:ext>
              </a:extLst>
            </p:cNvPr>
            <p:cNvSpPr/>
            <p:nvPr/>
          </p:nvSpPr>
          <p:spPr>
            <a:xfrm>
              <a:off x="0" y="0"/>
              <a:ext cx="1247346" cy="511297"/>
            </a:xfrm>
            <a:custGeom>
              <a:avLst/>
              <a:gdLst/>
              <a:ahLst/>
              <a:cxnLst/>
              <a:rect l="l" t="t" r="r" b="b"/>
              <a:pathLst>
                <a:path w="1247346" h="511297">
                  <a:moveTo>
                    <a:pt x="83369" y="0"/>
                  </a:moveTo>
                  <a:lnTo>
                    <a:pt x="1163977" y="0"/>
                  </a:lnTo>
                  <a:cubicBezTo>
                    <a:pt x="1210020" y="0"/>
                    <a:pt x="1247346" y="37326"/>
                    <a:pt x="1247346" y="83369"/>
                  </a:cubicBezTo>
                  <a:lnTo>
                    <a:pt x="1247346" y="427928"/>
                  </a:lnTo>
                  <a:cubicBezTo>
                    <a:pt x="1247346" y="473972"/>
                    <a:pt x="1210020" y="511297"/>
                    <a:pt x="1163977" y="511297"/>
                  </a:cubicBezTo>
                  <a:lnTo>
                    <a:pt x="83369" y="511297"/>
                  </a:lnTo>
                  <a:cubicBezTo>
                    <a:pt x="37326" y="511297"/>
                    <a:pt x="0" y="473972"/>
                    <a:pt x="0" y="427928"/>
                  </a:cubicBezTo>
                  <a:lnTo>
                    <a:pt x="0" y="83369"/>
                  </a:lnTo>
                  <a:cubicBezTo>
                    <a:pt x="0" y="37326"/>
                    <a:pt x="37326" y="0"/>
                    <a:pt x="83369" y="0"/>
                  </a:cubicBezTo>
                  <a:close/>
                </a:path>
              </a:pathLst>
            </a:custGeom>
            <a:solidFill>
              <a:srgbClr val="FFF3D3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4" name="TextBox 22">
              <a:extLst>
                <a:ext uri="{FF2B5EF4-FFF2-40B4-BE49-F238E27FC236}">
                  <a16:creationId xmlns:a16="http://schemas.microsoft.com/office/drawing/2014/main" id="{F495DD6F-7094-F521-AEBD-FA10DACE326D}"/>
                </a:ext>
              </a:extLst>
            </p:cNvPr>
            <p:cNvSpPr txBox="1"/>
            <p:nvPr/>
          </p:nvSpPr>
          <p:spPr>
            <a:xfrm>
              <a:off x="0" y="-76200"/>
              <a:ext cx="1247346" cy="58749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5" name="Group 23">
            <a:extLst>
              <a:ext uri="{FF2B5EF4-FFF2-40B4-BE49-F238E27FC236}">
                <a16:creationId xmlns:a16="http://schemas.microsoft.com/office/drawing/2014/main" id="{31D37E72-D3CF-FF88-8ECC-96A086F8698B}"/>
              </a:ext>
            </a:extLst>
          </p:cNvPr>
          <p:cNvGrpSpPr/>
          <p:nvPr/>
        </p:nvGrpSpPr>
        <p:grpSpPr>
          <a:xfrm>
            <a:off x="11887201" y="876300"/>
            <a:ext cx="5343072" cy="8230292"/>
            <a:chOff x="0" y="-76200"/>
            <a:chExt cx="1247346" cy="587497"/>
          </a:xfrm>
        </p:grpSpPr>
        <p:sp>
          <p:nvSpPr>
            <p:cNvPr id="16" name="Freeform 24">
              <a:extLst>
                <a:ext uri="{FF2B5EF4-FFF2-40B4-BE49-F238E27FC236}">
                  <a16:creationId xmlns:a16="http://schemas.microsoft.com/office/drawing/2014/main" id="{8F1F2A83-1D81-4707-05DF-71EA269F0CA4}"/>
                </a:ext>
              </a:extLst>
            </p:cNvPr>
            <p:cNvSpPr/>
            <p:nvPr/>
          </p:nvSpPr>
          <p:spPr>
            <a:xfrm>
              <a:off x="0" y="0"/>
              <a:ext cx="1247346" cy="511297"/>
            </a:xfrm>
            <a:custGeom>
              <a:avLst/>
              <a:gdLst/>
              <a:ahLst/>
              <a:cxnLst/>
              <a:rect l="l" t="t" r="r" b="b"/>
              <a:pathLst>
                <a:path w="1247346" h="511297">
                  <a:moveTo>
                    <a:pt x="83369" y="0"/>
                  </a:moveTo>
                  <a:lnTo>
                    <a:pt x="1163977" y="0"/>
                  </a:lnTo>
                  <a:cubicBezTo>
                    <a:pt x="1210020" y="0"/>
                    <a:pt x="1247346" y="37326"/>
                    <a:pt x="1247346" y="83369"/>
                  </a:cubicBezTo>
                  <a:lnTo>
                    <a:pt x="1247346" y="427928"/>
                  </a:lnTo>
                  <a:cubicBezTo>
                    <a:pt x="1247346" y="473972"/>
                    <a:pt x="1210020" y="511297"/>
                    <a:pt x="1163977" y="511297"/>
                  </a:cubicBezTo>
                  <a:lnTo>
                    <a:pt x="83369" y="511297"/>
                  </a:lnTo>
                  <a:cubicBezTo>
                    <a:pt x="37326" y="511297"/>
                    <a:pt x="0" y="473972"/>
                    <a:pt x="0" y="427928"/>
                  </a:cubicBezTo>
                  <a:lnTo>
                    <a:pt x="0" y="83369"/>
                  </a:lnTo>
                  <a:cubicBezTo>
                    <a:pt x="0" y="37326"/>
                    <a:pt x="37326" y="0"/>
                    <a:pt x="83369" y="0"/>
                  </a:cubicBezTo>
                  <a:close/>
                </a:path>
              </a:pathLst>
            </a:custGeom>
            <a:solidFill>
              <a:srgbClr val="FFF3D3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7" name="TextBox 25">
              <a:extLst>
                <a:ext uri="{FF2B5EF4-FFF2-40B4-BE49-F238E27FC236}">
                  <a16:creationId xmlns:a16="http://schemas.microsoft.com/office/drawing/2014/main" id="{3215A4B4-8CDC-2D0D-0580-395EBE4E6FEA}"/>
                </a:ext>
              </a:extLst>
            </p:cNvPr>
            <p:cNvSpPr txBox="1"/>
            <p:nvPr/>
          </p:nvSpPr>
          <p:spPr>
            <a:xfrm>
              <a:off x="0" y="-76200"/>
              <a:ext cx="1247346" cy="58749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8" name="TextBox 27">
            <a:extLst>
              <a:ext uri="{FF2B5EF4-FFF2-40B4-BE49-F238E27FC236}">
                <a16:creationId xmlns:a16="http://schemas.microsoft.com/office/drawing/2014/main" id="{D05EB807-990C-84FC-D8A6-73746367F975}"/>
              </a:ext>
            </a:extLst>
          </p:cNvPr>
          <p:cNvSpPr txBox="1"/>
          <p:nvPr/>
        </p:nvSpPr>
        <p:spPr>
          <a:xfrm>
            <a:off x="1377793" y="6348682"/>
            <a:ext cx="4340215" cy="30232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2659"/>
              </a:lnSpc>
              <a:spcBef>
                <a:spcPct val="0"/>
              </a:spcBef>
            </a:pPr>
            <a:r>
              <a:rPr lang="en-US" sz="1899" b="1" dirty="0">
                <a:solidFill>
                  <a:srgbClr val="DD5215"/>
                </a:solidFill>
                <a:latin typeface="Futura Bold"/>
                <a:ea typeface="Futura Bold"/>
                <a:cs typeface="Futura Bold"/>
                <a:sym typeface="Futura Bold"/>
              </a:rPr>
              <a:t>4. Image Description &amp; Feature Extraction</a:t>
            </a:r>
          </a:p>
        </p:txBody>
      </p:sp>
      <p:sp>
        <p:nvSpPr>
          <p:cNvPr id="19" name="TextBox 28">
            <a:extLst>
              <a:ext uri="{FF2B5EF4-FFF2-40B4-BE49-F238E27FC236}">
                <a16:creationId xmlns:a16="http://schemas.microsoft.com/office/drawing/2014/main" id="{683B1D07-9B18-9972-2893-6DB3A641719A}"/>
              </a:ext>
            </a:extLst>
          </p:cNvPr>
          <p:cNvSpPr txBox="1"/>
          <p:nvPr/>
        </p:nvSpPr>
        <p:spPr>
          <a:xfrm>
            <a:off x="6892116" y="6432903"/>
            <a:ext cx="4340215" cy="30232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2659"/>
              </a:lnSpc>
              <a:spcBef>
                <a:spcPct val="0"/>
              </a:spcBef>
            </a:pPr>
            <a:r>
              <a:rPr lang="en-US" sz="1899" b="1" dirty="0">
                <a:solidFill>
                  <a:srgbClr val="DD5215"/>
                </a:solidFill>
                <a:latin typeface="Futura Bold"/>
                <a:ea typeface="Futura Bold"/>
                <a:cs typeface="Futura Bold"/>
                <a:sym typeface="Futura Bold"/>
              </a:rPr>
              <a:t>5. Data Preparation &amp; Preprocessing</a:t>
            </a:r>
          </a:p>
        </p:txBody>
      </p:sp>
      <p:sp>
        <p:nvSpPr>
          <p:cNvPr id="20" name="TextBox 29">
            <a:extLst>
              <a:ext uri="{FF2B5EF4-FFF2-40B4-BE49-F238E27FC236}">
                <a16:creationId xmlns:a16="http://schemas.microsoft.com/office/drawing/2014/main" id="{8B877FCC-340A-7EA7-42AA-B843290FC39C}"/>
              </a:ext>
            </a:extLst>
          </p:cNvPr>
          <p:cNvSpPr txBox="1"/>
          <p:nvPr/>
        </p:nvSpPr>
        <p:spPr>
          <a:xfrm>
            <a:off x="12404735" y="6432903"/>
            <a:ext cx="4340215" cy="30232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2659"/>
              </a:lnSpc>
              <a:spcBef>
                <a:spcPct val="0"/>
              </a:spcBef>
            </a:pPr>
            <a:r>
              <a:rPr lang="en-US" sz="1899" b="1" dirty="0">
                <a:solidFill>
                  <a:srgbClr val="DD5215"/>
                </a:solidFill>
                <a:latin typeface="Futura Bold"/>
                <a:ea typeface="Futura Bold"/>
                <a:cs typeface="Futura Bold"/>
                <a:sym typeface="Futura Bold"/>
              </a:rPr>
              <a:t>6. Object Recognition &amp; Classification</a:t>
            </a:r>
          </a:p>
        </p:txBody>
      </p:sp>
      <p:sp>
        <p:nvSpPr>
          <p:cNvPr id="21" name="TextBox 30">
            <a:extLst>
              <a:ext uri="{FF2B5EF4-FFF2-40B4-BE49-F238E27FC236}">
                <a16:creationId xmlns:a16="http://schemas.microsoft.com/office/drawing/2014/main" id="{6A1A3467-8A60-7170-6EE4-C6646B6B9AD0}"/>
              </a:ext>
            </a:extLst>
          </p:cNvPr>
          <p:cNvSpPr txBox="1"/>
          <p:nvPr/>
        </p:nvSpPr>
        <p:spPr>
          <a:xfrm>
            <a:off x="1377793" y="6967181"/>
            <a:ext cx="4340215" cy="174406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1679"/>
              </a:lnSpc>
              <a:spcBef>
                <a:spcPct val="0"/>
              </a:spcBef>
            </a:pPr>
            <a:r>
              <a:rPr lang="en-US" sz="1600" dirty="0">
                <a:solidFill>
                  <a:srgbClr val="964D25"/>
                </a:solidFill>
                <a:latin typeface="Futura"/>
                <a:ea typeface="Futura"/>
                <a:cs typeface="Futura"/>
                <a:sym typeface="Futura"/>
              </a:rPr>
              <a:t>- Extracted 4 numerical features from each segmented fruit:</a:t>
            </a:r>
          </a:p>
          <a:p>
            <a:pPr lvl="1">
              <a:lnSpc>
                <a:spcPts val="1679"/>
              </a:lnSpc>
              <a:spcBef>
                <a:spcPct val="0"/>
              </a:spcBef>
            </a:pPr>
            <a:r>
              <a:rPr lang="en-US" sz="1600" dirty="0">
                <a:solidFill>
                  <a:srgbClr val="964D25"/>
                </a:solidFill>
                <a:latin typeface="Futura"/>
                <a:ea typeface="Futura"/>
                <a:cs typeface="Futura"/>
                <a:sym typeface="Futura"/>
              </a:rPr>
              <a:t>1. Area - pixel count of fruit region</a:t>
            </a:r>
          </a:p>
          <a:p>
            <a:pPr lvl="1">
              <a:lnSpc>
                <a:spcPts val="1679"/>
              </a:lnSpc>
              <a:spcBef>
                <a:spcPct val="0"/>
              </a:spcBef>
            </a:pPr>
            <a:r>
              <a:rPr lang="en-US" sz="1600" dirty="0">
                <a:solidFill>
                  <a:srgbClr val="964D25"/>
                </a:solidFill>
                <a:latin typeface="Futura"/>
                <a:ea typeface="Futura"/>
                <a:cs typeface="Futura"/>
                <a:sym typeface="Futura"/>
              </a:rPr>
              <a:t>2. Average Hue - dominant color</a:t>
            </a:r>
          </a:p>
          <a:p>
            <a:pPr lvl="1">
              <a:lnSpc>
                <a:spcPts val="1679"/>
              </a:lnSpc>
              <a:spcBef>
                <a:spcPct val="0"/>
              </a:spcBef>
            </a:pPr>
            <a:r>
              <a:rPr lang="en-US" sz="1600" dirty="0">
                <a:solidFill>
                  <a:srgbClr val="964D25"/>
                </a:solidFill>
                <a:latin typeface="Futura"/>
                <a:ea typeface="Futura"/>
                <a:cs typeface="Futura"/>
                <a:sym typeface="Futura"/>
              </a:rPr>
              <a:t>3. Average Saturation - color purity</a:t>
            </a:r>
          </a:p>
          <a:p>
            <a:pPr lvl="1">
              <a:lnSpc>
                <a:spcPts val="1679"/>
              </a:lnSpc>
              <a:spcBef>
                <a:spcPct val="0"/>
              </a:spcBef>
            </a:pPr>
            <a:r>
              <a:rPr lang="en-US" sz="1600" dirty="0">
                <a:solidFill>
                  <a:srgbClr val="964D25"/>
                </a:solidFill>
                <a:latin typeface="Futura"/>
                <a:ea typeface="Futura"/>
                <a:cs typeface="Futura"/>
                <a:sym typeface="Futura"/>
              </a:rPr>
              <a:t>4. Average Value -  brightness</a:t>
            </a:r>
          </a:p>
          <a:p>
            <a:pPr>
              <a:lnSpc>
                <a:spcPts val="1679"/>
              </a:lnSpc>
              <a:spcBef>
                <a:spcPct val="0"/>
              </a:spcBef>
            </a:pPr>
            <a:endParaRPr lang="en-US" sz="1600" dirty="0">
              <a:solidFill>
                <a:srgbClr val="964D25"/>
              </a:solidFill>
              <a:latin typeface="Futura"/>
              <a:ea typeface="Futura"/>
              <a:cs typeface="Futura"/>
              <a:sym typeface="Futura"/>
            </a:endParaRPr>
          </a:p>
          <a:p>
            <a:pPr>
              <a:lnSpc>
                <a:spcPts val="1679"/>
              </a:lnSpc>
              <a:spcBef>
                <a:spcPct val="0"/>
              </a:spcBef>
            </a:pPr>
            <a:r>
              <a:rPr lang="en-US" sz="1600" dirty="0">
                <a:solidFill>
                  <a:srgbClr val="964D25"/>
                </a:solidFill>
                <a:latin typeface="Futura"/>
                <a:ea typeface="Futura"/>
                <a:cs typeface="Futura"/>
                <a:sym typeface="Futura"/>
              </a:rPr>
              <a:t>Features stored as a vector for machine learning!</a:t>
            </a:r>
          </a:p>
        </p:txBody>
      </p:sp>
      <p:sp>
        <p:nvSpPr>
          <p:cNvPr id="22" name="TextBox 31">
            <a:extLst>
              <a:ext uri="{FF2B5EF4-FFF2-40B4-BE49-F238E27FC236}">
                <a16:creationId xmlns:a16="http://schemas.microsoft.com/office/drawing/2014/main" id="{0D14B09A-14DC-9033-12FE-069578F0FA08}"/>
              </a:ext>
            </a:extLst>
          </p:cNvPr>
          <p:cNvSpPr txBox="1"/>
          <p:nvPr/>
        </p:nvSpPr>
        <p:spPr>
          <a:xfrm>
            <a:off x="7081980" y="6967181"/>
            <a:ext cx="4012227" cy="174406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1679"/>
              </a:lnSpc>
              <a:spcBef>
                <a:spcPct val="0"/>
              </a:spcBef>
            </a:pPr>
            <a:r>
              <a:rPr lang="en-US" sz="1600" dirty="0">
                <a:solidFill>
                  <a:srgbClr val="964D25"/>
                </a:solidFill>
                <a:latin typeface="Futura"/>
                <a:ea typeface="Futura"/>
                <a:cs typeface="Futura"/>
                <a:sym typeface="Futura"/>
              </a:rPr>
              <a:t>- Features normalized using </a:t>
            </a:r>
            <a:r>
              <a:rPr lang="en-US" sz="1600" b="1" dirty="0" err="1">
                <a:solidFill>
                  <a:srgbClr val="964D25"/>
                </a:solidFill>
                <a:latin typeface="Futura"/>
                <a:ea typeface="Futura"/>
                <a:cs typeface="Futura"/>
                <a:sym typeface="Futura"/>
              </a:rPr>
              <a:t>MinMaxScaler</a:t>
            </a:r>
            <a:r>
              <a:rPr lang="en-US" sz="1600" dirty="0">
                <a:solidFill>
                  <a:srgbClr val="964D25"/>
                </a:solidFill>
                <a:latin typeface="Futura"/>
                <a:ea typeface="Futura"/>
                <a:cs typeface="Futura"/>
                <a:sym typeface="Futura"/>
              </a:rPr>
              <a:t> (range 0 to 1)</a:t>
            </a:r>
          </a:p>
          <a:p>
            <a:pPr>
              <a:lnSpc>
                <a:spcPts val="1679"/>
              </a:lnSpc>
              <a:spcBef>
                <a:spcPct val="0"/>
              </a:spcBef>
            </a:pPr>
            <a:endParaRPr lang="en-US" sz="1600" dirty="0">
              <a:solidFill>
                <a:srgbClr val="964D25"/>
              </a:solidFill>
              <a:latin typeface="Futura"/>
              <a:ea typeface="Futura"/>
              <a:cs typeface="Futura"/>
              <a:sym typeface="Futura"/>
            </a:endParaRPr>
          </a:p>
          <a:p>
            <a:pPr>
              <a:lnSpc>
                <a:spcPts val="1679"/>
              </a:lnSpc>
              <a:spcBef>
                <a:spcPct val="0"/>
              </a:spcBef>
            </a:pPr>
            <a:r>
              <a:rPr lang="en-US" sz="1600" dirty="0">
                <a:solidFill>
                  <a:srgbClr val="964D25"/>
                </a:solidFill>
                <a:latin typeface="Futura"/>
                <a:ea typeface="Futura"/>
                <a:cs typeface="Futura"/>
                <a:sym typeface="Futura"/>
              </a:rPr>
              <a:t>- Labels encoded from text to numbers using </a:t>
            </a:r>
            <a:r>
              <a:rPr lang="en-US" sz="1600" b="1" dirty="0" err="1">
                <a:solidFill>
                  <a:srgbClr val="964D25"/>
                </a:solidFill>
                <a:latin typeface="Futura"/>
                <a:ea typeface="Futura"/>
                <a:cs typeface="Futura"/>
                <a:sym typeface="Futura"/>
              </a:rPr>
              <a:t>LabelEncoder</a:t>
            </a:r>
            <a:endParaRPr lang="en-US" sz="1600" b="1" dirty="0">
              <a:solidFill>
                <a:srgbClr val="964D25"/>
              </a:solidFill>
              <a:latin typeface="Futura"/>
              <a:ea typeface="Futura"/>
              <a:cs typeface="Futura"/>
              <a:sym typeface="Futura"/>
            </a:endParaRPr>
          </a:p>
          <a:p>
            <a:pPr>
              <a:lnSpc>
                <a:spcPts val="1679"/>
              </a:lnSpc>
              <a:spcBef>
                <a:spcPct val="0"/>
              </a:spcBef>
            </a:pPr>
            <a:endParaRPr lang="en-US" sz="1600" dirty="0">
              <a:solidFill>
                <a:srgbClr val="964D25"/>
              </a:solidFill>
              <a:latin typeface="Futura"/>
              <a:ea typeface="Futura"/>
              <a:cs typeface="Futura"/>
              <a:sym typeface="Futura"/>
            </a:endParaRPr>
          </a:p>
          <a:p>
            <a:pPr>
              <a:lnSpc>
                <a:spcPts val="1679"/>
              </a:lnSpc>
              <a:spcBef>
                <a:spcPct val="0"/>
              </a:spcBef>
            </a:pPr>
            <a:r>
              <a:rPr lang="en-US" sz="1600" dirty="0">
                <a:solidFill>
                  <a:srgbClr val="964D25"/>
                </a:solidFill>
                <a:latin typeface="Futura"/>
                <a:ea typeface="Futura"/>
                <a:cs typeface="Futura"/>
                <a:sym typeface="Futura"/>
              </a:rPr>
              <a:t>Ensured consistent scaling between training and testing data!</a:t>
            </a:r>
          </a:p>
        </p:txBody>
      </p:sp>
      <p:sp>
        <p:nvSpPr>
          <p:cNvPr id="23" name="TextBox 32">
            <a:extLst>
              <a:ext uri="{FF2B5EF4-FFF2-40B4-BE49-F238E27FC236}">
                <a16:creationId xmlns:a16="http://schemas.microsoft.com/office/drawing/2014/main" id="{7720C8C1-7D68-08A3-2F52-C73CD74F9D74}"/>
              </a:ext>
            </a:extLst>
          </p:cNvPr>
          <p:cNvSpPr txBox="1"/>
          <p:nvPr/>
        </p:nvSpPr>
        <p:spPr>
          <a:xfrm>
            <a:off x="12458180" y="6967181"/>
            <a:ext cx="4012227" cy="174406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1679"/>
              </a:lnSpc>
              <a:spcBef>
                <a:spcPct val="0"/>
              </a:spcBef>
            </a:pPr>
            <a:r>
              <a:rPr lang="en-US" sz="1600" dirty="0">
                <a:solidFill>
                  <a:srgbClr val="964D25"/>
                </a:solidFill>
                <a:latin typeface="Futura"/>
                <a:ea typeface="Futura"/>
                <a:cs typeface="Futura"/>
                <a:sym typeface="Futura"/>
              </a:rPr>
              <a:t>- Trained and compared testing accuracies:</a:t>
            </a:r>
          </a:p>
          <a:p>
            <a:pPr lvl="1">
              <a:lnSpc>
                <a:spcPts val="1679"/>
              </a:lnSpc>
              <a:spcBef>
                <a:spcPct val="0"/>
              </a:spcBef>
            </a:pPr>
            <a:r>
              <a:rPr lang="en-US" sz="1600" dirty="0">
                <a:solidFill>
                  <a:srgbClr val="964D25"/>
                </a:solidFill>
                <a:latin typeface="Futura"/>
                <a:ea typeface="Futura"/>
                <a:cs typeface="Futura"/>
                <a:sym typeface="Futura"/>
              </a:rPr>
              <a:t>1. k-NN (k=3, Euclidean distance)</a:t>
            </a:r>
          </a:p>
          <a:p>
            <a:pPr lvl="1">
              <a:lnSpc>
                <a:spcPts val="1679"/>
              </a:lnSpc>
              <a:spcBef>
                <a:spcPct val="0"/>
              </a:spcBef>
            </a:pPr>
            <a:r>
              <a:rPr lang="en-US" sz="1600" dirty="0">
                <a:solidFill>
                  <a:srgbClr val="964D25"/>
                </a:solidFill>
                <a:latin typeface="Futura"/>
                <a:ea typeface="Futura"/>
                <a:cs typeface="Futura"/>
                <a:sym typeface="Futura"/>
              </a:rPr>
              <a:t>2. Random Forest (100 trees)</a:t>
            </a:r>
          </a:p>
          <a:p>
            <a:pPr lvl="1">
              <a:lnSpc>
                <a:spcPts val="1679"/>
              </a:lnSpc>
              <a:spcBef>
                <a:spcPct val="0"/>
              </a:spcBef>
            </a:pPr>
            <a:endParaRPr lang="en-US" sz="1600" dirty="0">
              <a:solidFill>
                <a:srgbClr val="964D25"/>
              </a:solidFill>
              <a:latin typeface="Futura"/>
              <a:ea typeface="Futura"/>
              <a:cs typeface="Futura"/>
              <a:sym typeface="Futura"/>
            </a:endParaRPr>
          </a:p>
          <a:p>
            <a:pPr>
              <a:lnSpc>
                <a:spcPts val="1679"/>
              </a:lnSpc>
              <a:spcBef>
                <a:spcPct val="0"/>
              </a:spcBef>
            </a:pPr>
            <a:r>
              <a:rPr lang="en-US" sz="1600" b="1" dirty="0">
                <a:solidFill>
                  <a:srgbClr val="964D25"/>
                </a:solidFill>
                <a:latin typeface="Futura"/>
                <a:ea typeface="Futura"/>
                <a:cs typeface="Futura"/>
                <a:sym typeface="Futura"/>
              </a:rPr>
              <a:t>- Random Forest </a:t>
            </a:r>
            <a:r>
              <a:rPr lang="en-US" sz="1600" dirty="0">
                <a:solidFill>
                  <a:srgbClr val="964D25"/>
                </a:solidFill>
                <a:latin typeface="Futura"/>
                <a:ea typeface="Futura"/>
                <a:cs typeface="Futura"/>
                <a:sym typeface="Futura"/>
              </a:rPr>
              <a:t>achieved 92.04% accuracy</a:t>
            </a:r>
          </a:p>
          <a:p>
            <a:pPr>
              <a:lnSpc>
                <a:spcPts val="1679"/>
              </a:lnSpc>
              <a:spcBef>
                <a:spcPct val="0"/>
              </a:spcBef>
            </a:pPr>
            <a:endParaRPr lang="en-US" sz="1600" dirty="0">
              <a:solidFill>
                <a:srgbClr val="964D25"/>
              </a:solidFill>
              <a:latin typeface="Futura"/>
              <a:ea typeface="Futura"/>
              <a:cs typeface="Futura"/>
              <a:sym typeface="Futura"/>
            </a:endParaRPr>
          </a:p>
          <a:p>
            <a:pPr>
              <a:lnSpc>
                <a:spcPts val="1679"/>
              </a:lnSpc>
              <a:spcBef>
                <a:spcPct val="0"/>
              </a:spcBef>
            </a:pPr>
            <a:r>
              <a:rPr lang="en-US" sz="1600" dirty="0">
                <a:solidFill>
                  <a:srgbClr val="964D25"/>
                </a:solidFill>
                <a:latin typeface="Futura"/>
                <a:ea typeface="Futura"/>
                <a:cs typeface="Futura"/>
                <a:sym typeface="Futura"/>
              </a:rPr>
              <a:t>Model saved with scaler &amp; encoder for deployment!!</a:t>
            </a:r>
          </a:p>
        </p:txBody>
      </p:sp>
      <p:grpSp>
        <p:nvGrpSpPr>
          <p:cNvPr id="30" name="Group 5">
            <a:extLst>
              <a:ext uri="{FF2B5EF4-FFF2-40B4-BE49-F238E27FC236}">
                <a16:creationId xmlns:a16="http://schemas.microsoft.com/office/drawing/2014/main" id="{126EF1EB-0409-EFD1-6CDA-9CF0F0BADA7C}"/>
              </a:ext>
            </a:extLst>
          </p:cNvPr>
          <p:cNvGrpSpPr/>
          <p:nvPr/>
        </p:nvGrpSpPr>
        <p:grpSpPr>
          <a:xfrm>
            <a:off x="1028700" y="262799"/>
            <a:ext cx="16230600" cy="644546"/>
            <a:chOff x="0" y="0"/>
            <a:chExt cx="4274726" cy="169757"/>
          </a:xfrm>
        </p:grpSpPr>
        <p:sp>
          <p:nvSpPr>
            <p:cNvPr id="31" name="Freeform 6">
              <a:extLst>
                <a:ext uri="{FF2B5EF4-FFF2-40B4-BE49-F238E27FC236}">
                  <a16:creationId xmlns:a16="http://schemas.microsoft.com/office/drawing/2014/main" id="{4F498745-C36C-FF79-6D5F-DF4AB64C8EBB}"/>
                </a:ext>
              </a:extLst>
            </p:cNvPr>
            <p:cNvSpPr/>
            <p:nvPr/>
          </p:nvSpPr>
          <p:spPr>
            <a:xfrm>
              <a:off x="0" y="0"/>
              <a:ext cx="4274726" cy="169757"/>
            </a:xfrm>
            <a:custGeom>
              <a:avLst/>
              <a:gdLst/>
              <a:ahLst/>
              <a:cxnLst/>
              <a:rect l="l" t="t" r="r" b="b"/>
              <a:pathLst>
                <a:path w="4274726" h="169757">
                  <a:moveTo>
                    <a:pt x="24327" y="0"/>
                  </a:moveTo>
                  <a:lnTo>
                    <a:pt x="4250399" y="0"/>
                  </a:lnTo>
                  <a:cubicBezTo>
                    <a:pt x="4263834" y="0"/>
                    <a:pt x="4274726" y="10891"/>
                    <a:pt x="4274726" y="24327"/>
                  </a:cubicBezTo>
                  <a:lnTo>
                    <a:pt x="4274726" y="145430"/>
                  </a:lnTo>
                  <a:cubicBezTo>
                    <a:pt x="4274726" y="158866"/>
                    <a:pt x="4263834" y="169757"/>
                    <a:pt x="4250399" y="169757"/>
                  </a:cubicBezTo>
                  <a:lnTo>
                    <a:pt x="24327" y="169757"/>
                  </a:lnTo>
                  <a:cubicBezTo>
                    <a:pt x="10891" y="169757"/>
                    <a:pt x="0" y="158866"/>
                    <a:pt x="0" y="145430"/>
                  </a:cubicBezTo>
                  <a:lnTo>
                    <a:pt x="0" y="24327"/>
                  </a:lnTo>
                  <a:cubicBezTo>
                    <a:pt x="0" y="10891"/>
                    <a:pt x="10891" y="0"/>
                    <a:pt x="24327" y="0"/>
                  </a:cubicBezTo>
                  <a:close/>
                </a:path>
              </a:pathLst>
            </a:custGeom>
            <a:solidFill>
              <a:srgbClr val="FFF3D3"/>
            </a:solidFill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32" name="TextBox 7">
              <a:extLst>
                <a:ext uri="{FF2B5EF4-FFF2-40B4-BE49-F238E27FC236}">
                  <a16:creationId xmlns:a16="http://schemas.microsoft.com/office/drawing/2014/main" id="{DDB85A01-7D35-69BC-7C33-252EEB4EA2F8}"/>
                </a:ext>
              </a:extLst>
            </p:cNvPr>
            <p:cNvSpPr txBox="1"/>
            <p:nvPr/>
          </p:nvSpPr>
          <p:spPr>
            <a:xfrm>
              <a:off x="0" y="-76200"/>
              <a:ext cx="4274726" cy="24595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33" name="Freeform 8">
            <a:extLst>
              <a:ext uri="{FF2B5EF4-FFF2-40B4-BE49-F238E27FC236}">
                <a16:creationId xmlns:a16="http://schemas.microsoft.com/office/drawing/2014/main" id="{9B8EBA0E-F3C3-2BD7-1896-5B1844259B47}"/>
              </a:ext>
            </a:extLst>
          </p:cNvPr>
          <p:cNvSpPr/>
          <p:nvPr/>
        </p:nvSpPr>
        <p:spPr>
          <a:xfrm>
            <a:off x="1616433" y="442515"/>
            <a:ext cx="490081" cy="339493"/>
          </a:xfrm>
          <a:custGeom>
            <a:avLst/>
            <a:gdLst/>
            <a:ahLst/>
            <a:cxnLst/>
            <a:rect l="l" t="t" r="r" b="b"/>
            <a:pathLst>
              <a:path w="490081" h="339493">
                <a:moveTo>
                  <a:pt x="0" y="0"/>
                </a:moveTo>
                <a:lnTo>
                  <a:pt x="490082" y="0"/>
                </a:lnTo>
                <a:lnTo>
                  <a:pt x="490082" y="339493"/>
                </a:lnTo>
                <a:lnTo>
                  <a:pt x="0" y="339493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4" name="TextBox 13">
            <a:extLst>
              <a:ext uri="{FF2B5EF4-FFF2-40B4-BE49-F238E27FC236}">
                <a16:creationId xmlns:a16="http://schemas.microsoft.com/office/drawing/2014/main" id="{1BC6D4EC-5D25-2BF0-C96E-763DA5E3E7D1}"/>
              </a:ext>
            </a:extLst>
          </p:cNvPr>
          <p:cNvSpPr txBox="1"/>
          <p:nvPr/>
        </p:nvSpPr>
        <p:spPr>
          <a:xfrm>
            <a:off x="2324100" y="410577"/>
            <a:ext cx="2917697" cy="3247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861"/>
              </a:lnSpc>
              <a:spcBef>
                <a:spcPct val="0"/>
              </a:spcBef>
            </a:pPr>
            <a:r>
              <a:rPr lang="en-US" sz="2044" b="1" dirty="0">
                <a:solidFill>
                  <a:srgbClr val="DD5215"/>
                </a:solidFill>
                <a:latin typeface="Futura Bold"/>
                <a:ea typeface="Futura Bold"/>
                <a:cs typeface="Futura Bold"/>
                <a:sym typeface="Futura Bold"/>
              </a:rPr>
              <a:t>Fruity-Detect</a:t>
            </a:r>
          </a:p>
        </p:txBody>
      </p:sp>
      <p:sp>
        <p:nvSpPr>
          <p:cNvPr id="35" name="TextBox 14">
            <a:extLst>
              <a:ext uri="{FF2B5EF4-FFF2-40B4-BE49-F238E27FC236}">
                <a16:creationId xmlns:a16="http://schemas.microsoft.com/office/drawing/2014/main" id="{0179C876-927E-8EF5-0B22-32850B54AD9E}"/>
              </a:ext>
            </a:extLst>
          </p:cNvPr>
          <p:cNvSpPr txBox="1"/>
          <p:nvPr/>
        </p:nvSpPr>
        <p:spPr>
          <a:xfrm>
            <a:off x="10512978" y="420103"/>
            <a:ext cx="1162460" cy="3613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659"/>
              </a:lnSpc>
              <a:spcBef>
                <a:spcPct val="0"/>
              </a:spcBef>
            </a:pPr>
            <a:r>
              <a:rPr lang="en-US" sz="1899" dirty="0">
                <a:solidFill>
                  <a:srgbClr val="DD5215"/>
                </a:solidFill>
                <a:latin typeface="Futura"/>
                <a:ea typeface="Futura"/>
                <a:cs typeface="Futura"/>
                <a:sym typeface="Futura"/>
              </a:rPr>
              <a:t>Home</a:t>
            </a:r>
          </a:p>
        </p:txBody>
      </p:sp>
      <p:sp>
        <p:nvSpPr>
          <p:cNvPr id="36" name="TextBox 15">
            <a:extLst>
              <a:ext uri="{FF2B5EF4-FFF2-40B4-BE49-F238E27FC236}">
                <a16:creationId xmlns:a16="http://schemas.microsoft.com/office/drawing/2014/main" id="{B3D25D35-EFEC-F7BA-DEF4-D93C07B41A1D}"/>
              </a:ext>
            </a:extLst>
          </p:cNvPr>
          <p:cNvSpPr txBox="1"/>
          <p:nvPr/>
        </p:nvSpPr>
        <p:spPr>
          <a:xfrm>
            <a:off x="12157764" y="420103"/>
            <a:ext cx="1208396" cy="3613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659"/>
              </a:lnSpc>
              <a:spcBef>
                <a:spcPct val="0"/>
              </a:spcBef>
            </a:pPr>
            <a:r>
              <a:rPr lang="en-US" sz="1899">
                <a:solidFill>
                  <a:srgbClr val="DD5215"/>
                </a:solidFill>
                <a:latin typeface="Futura"/>
                <a:ea typeface="Futura"/>
                <a:cs typeface="Futura"/>
                <a:sym typeface="Futura"/>
              </a:rPr>
              <a:t>Visit</a:t>
            </a:r>
          </a:p>
        </p:txBody>
      </p:sp>
      <p:sp>
        <p:nvSpPr>
          <p:cNvPr id="37" name="TextBox 16">
            <a:extLst>
              <a:ext uri="{FF2B5EF4-FFF2-40B4-BE49-F238E27FC236}">
                <a16:creationId xmlns:a16="http://schemas.microsoft.com/office/drawing/2014/main" id="{5093A97B-039E-920E-0DBA-3D7BDE1459DB}"/>
              </a:ext>
            </a:extLst>
          </p:cNvPr>
          <p:cNvSpPr txBox="1"/>
          <p:nvPr/>
        </p:nvSpPr>
        <p:spPr>
          <a:xfrm>
            <a:off x="13824303" y="420103"/>
            <a:ext cx="1198898" cy="3613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659"/>
              </a:lnSpc>
              <a:spcBef>
                <a:spcPct val="0"/>
              </a:spcBef>
            </a:pPr>
            <a:r>
              <a:rPr lang="en-US" sz="1899">
                <a:solidFill>
                  <a:srgbClr val="DD5215"/>
                </a:solidFill>
                <a:latin typeface="Futura"/>
                <a:ea typeface="Futura"/>
                <a:cs typeface="Futura"/>
                <a:sym typeface="Futura"/>
              </a:rPr>
              <a:t>Project</a:t>
            </a:r>
          </a:p>
        </p:txBody>
      </p:sp>
      <p:sp>
        <p:nvSpPr>
          <p:cNvPr id="38" name="TextBox 17">
            <a:extLst>
              <a:ext uri="{FF2B5EF4-FFF2-40B4-BE49-F238E27FC236}">
                <a16:creationId xmlns:a16="http://schemas.microsoft.com/office/drawing/2014/main" id="{ABF8228C-2041-F40B-DFEB-BA9E578F3510}"/>
              </a:ext>
            </a:extLst>
          </p:cNvPr>
          <p:cNvSpPr txBox="1"/>
          <p:nvPr/>
        </p:nvSpPr>
        <p:spPr>
          <a:xfrm>
            <a:off x="15480401" y="420103"/>
            <a:ext cx="1264549" cy="3613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659"/>
              </a:lnSpc>
              <a:spcBef>
                <a:spcPct val="0"/>
              </a:spcBef>
            </a:pPr>
            <a:r>
              <a:rPr lang="en-US" sz="1899">
                <a:solidFill>
                  <a:srgbClr val="DD5215"/>
                </a:solidFill>
                <a:latin typeface="Futura"/>
                <a:ea typeface="Futura"/>
                <a:cs typeface="Futura"/>
                <a:sym typeface="Futura"/>
              </a:rPr>
              <a:t>Service</a:t>
            </a:r>
          </a:p>
        </p:txBody>
      </p:sp>
      <p:pic>
        <p:nvPicPr>
          <p:cNvPr id="42" name="Picture 41" descr="A screenshot of a graph&#10;&#10;AI-generated content may be incorrect.">
            <a:extLst>
              <a:ext uri="{FF2B5EF4-FFF2-40B4-BE49-F238E27FC236}">
                <a16:creationId xmlns:a16="http://schemas.microsoft.com/office/drawing/2014/main" id="{7DBDCC67-EBE3-ABDC-C8EE-EB86393B515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43080" y="2552700"/>
            <a:ext cx="4915725" cy="3422913"/>
          </a:xfrm>
          <a:prstGeom prst="rect">
            <a:avLst/>
          </a:prstGeom>
        </p:spPr>
      </p:pic>
      <p:pic>
        <p:nvPicPr>
          <p:cNvPr id="44" name="Picture 43" descr="A screenshot of a computer&#10;&#10;AI-generated content may be incorrect.">
            <a:extLst>
              <a:ext uri="{FF2B5EF4-FFF2-40B4-BE49-F238E27FC236}">
                <a16:creationId xmlns:a16="http://schemas.microsoft.com/office/drawing/2014/main" id="{DFAAF94B-77BC-FC2B-DD2B-099F7CA8FDE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720534" y="2247900"/>
            <a:ext cx="4681343" cy="4026459"/>
          </a:xfrm>
          <a:prstGeom prst="rect">
            <a:avLst/>
          </a:prstGeom>
        </p:spPr>
      </p:pic>
      <p:pic>
        <p:nvPicPr>
          <p:cNvPr id="4098" name="Picture 2">
            <a:extLst>
              <a:ext uri="{FF2B5EF4-FFF2-40B4-BE49-F238E27FC236}">
                <a16:creationId xmlns:a16="http://schemas.microsoft.com/office/drawing/2014/main" id="{5E809A2B-4C4E-485B-EEC5-074B6A6E686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404734" y="2062167"/>
            <a:ext cx="4340215" cy="42121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9944038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D521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reeform 5"/>
          <p:cNvSpPr/>
          <p:nvPr/>
        </p:nvSpPr>
        <p:spPr>
          <a:xfrm>
            <a:off x="1616433" y="442515"/>
            <a:ext cx="490081" cy="339493"/>
          </a:xfrm>
          <a:custGeom>
            <a:avLst/>
            <a:gdLst/>
            <a:ahLst/>
            <a:cxnLst/>
            <a:rect l="l" t="t" r="r" b="b"/>
            <a:pathLst>
              <a:path w="490081" h="339493">
                <a:moveTo>
                  <a:pt x="0" y="0"/>
                </a:moveTo>
                <a:lnTo>
                  <a:pt x="490082" y="0"/>
                </a:lnTo>
                <a:lnTo>
                  <a:pt x="490082" y="339493"/>
                </a:lnTo>
                <a:lnTo>
                  <a:pt x="0" y="339493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8" name="TextBox 18"/>
          <p:cNvSpPr txBox="1"/>
          <p:nvPr/>
        </p:nvSpPr>
        <p:spPr>
          <a:xfrm>
            <a:off x="2324100" y="356790"/>
            <a:ext cx="2917697" cy="39575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61"/>
              </a:lnSpc>
              <a:spcBef>
                <a:spcPct val="0"/>
              </a:spcBef>
            </a:pPr>
            <a:r>
              <a:rPr lang="en-US" sz="2044" b="1">
                <a:solidFill>
                  <a:srgbClr val="DD5215"/>
                </a:solidFill>
                <a:latin typeface="Futura Bold"/>
                <a:ea typeface="Futura Bold"/>
                <a:cs typeface="Futura Bold"/>
                <a:sym typeface="Futura Bold"/>
              </a:rPr>
              <a:t>Ingoude Company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10512978" y="366315"/>
            <a:ext cx="1162460" cy="3613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659"/>
              </a:lnSpc>
              <a:spcBef>
                <a:spcPct val="0"/>
              </a:spcBef>
            </a:pPr>
            <a:r>
              <a:rPr lang="en-US" sz="1899">
                <a:solidFill>
                  <a:srgbClr val="DD5215"/>
                </a:solidFill>
                <a:latin typeface="Futura"/>
                <a:ea typeface="Futura"/>
                <a:cs typeface="Futura"/>
                <a:sym typeface="Futura"/>
              </a:rPr>
              <a:t>Home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12157764" y="366315"/>
            <a:ext cx="1208396" cy="3613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659"/>
              </a:lnSpc>
              <a:spcBef>
                <a:spcPct val="0"/>
              </a:spcBef>
            </a:pPr>
            <a:r>
              <a:rPr lang="en-US" sz="1899">
                <a:solidFill>
                  <a:srgbClr val="DD5215"/>
                </a:solidFill>
                <a:latin typeface="Futura"/>
                <a:ea typeface="Futura"/>
                <a:cs typeface="Futura"/>
                <a:sym typeface="Futura"/>
              </a:rPr>
              <a:t>Visit</a:t>
            </a:r>
          </a:p>
        </p:txBody>
      </p:sp>
      <p:sp>
        <p:nvSpPr>
          <p:cNvPr id="21" name="TextBox 21"/>
          <p:cNvSpPr txBox="1"/>
          <p:nvPr/>
        </p:nvSpPr>
        <p:spPr>
          <a:xfrm>
            <a:off x="13824303" y="366315"/>
            <a:ext cx="1198898" cy="3613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659"/>
              </a:lnSpc>
              <a:spcBef>
                <a:spcPct val="0"/>
              </a:spcBef>
            </a:pPr>
            <a:r>
              <a:rPr lang="en-US" sz="1899">
                <a:solidFill>
                  <a:srgbClr val="DD5215"/>
                </a:solidFill>
                <a:latin typeface="Futura"/>
                <a:ea typeface="Futura"/>
                <a:cs typeface="Futura"/>
                <a:sym typeface="Futura"/>
              </a:rPr>
              <a:t>Project</a:t>
            </a:r>
          </a:p>
        </p:txBody>
      </p:sp>
      <p:sp>
        <p:nvSpPr>
          <p:cNvPr id="22" name="TextBox 22"/>
          <p:cNvSpPr txBox="1"/>
          <p:nvPr/>
        </p:nvSpPr>
        <p:spPr>
          <a:xfrm>
            <a:off x="15480401" y="366315"/>
            <a:ext cx="1264549" cy="3613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659"/>
              </a:lnSpc>
              <a:spcBef>
                <a:spcPct val="0"/>
              </a:spcBef>
            </a:pPr>
            <a:r>
              <a:rPr lang="en-US" sz="1899">
                <a:solidFill>
                  <a:srgbClr val="DD5215"/>
                </a:solidFill>
                <a:latin typeface="Futura"/>
                <a:ea typeface="Futura"/>
                <a:cs typeface="Futura"/>
                <a:sym typeface="Futura"/>
              </a:rPr>
              <a:t>Service</a:t>
            </a:r>
          </a:p>
        </p:txBody>
      </p:sp>
      <p:sp>
        <p:nvSpPr>
          <p:cNvPr id="23" name="TextBox 23"/>
          <p:cNvSpPr txBox="1"/>
          <p:nvPr/>
        </p:nvSpPr>
        <p:spPr>
          <a:xfrm>
            <a:off x="4724400" y="1665759"/>
            <a:ext cx="8839200" cy="154914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11666"/>
              </a:lnSpc>
            </a:pPr>
            <a:r>
              <a:rPr lang="en-US" sz="11666" dirty="0">
                <a:solidFill>
                  <a:srgbClr val="FFFFFF"/>
                </a:solidFill>
                <a:latin typeface="Chewy"/>
                <a:ea typeface="Chewy"/>
                <a:cs typeface="Chewy"/>
                <a:sym typeface="Chewy"/>
              </a:rPr>
              <a:t>Testing Results</a:t>
            </a:r>
          </a:p>
        </p:txBody>
      </p:sp>
      <p:pic>
        <p:nvPicPr>
          <p:cNvPr id="6146" name="Picture 2">
            <a:extLst>
              <a:ext uri="{FF2B5EF4-FFF2-40B4-BE49-F238E27FC236}">
                <a16:creationId xmlns:a16="http://schemas.microsoft.com/office/drawing/2014/main" id="{BE298E89-DBEF-9737-46F3-D6DFE184AAE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28714" y="3647318"/>
            <a:ext cx="13430572" cy="4765373"/>
          </a:xfrm>
          <a:prstGeom prst="round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24" name="Group 5">
            <a:extLst>
              <a:ext uri="{FF2B5EF4-FFF2-40B4-BE49-F238E27FC236}">
                <a16:creationId xmlns:a16="http://schemas.microsoft.com/office/drawing/2014/main" id="{0E912CD7-6563-615D-AA89-73B790896788}"/>
              </a:ext>
            </a:extLst>
          </p:cNvPr>
          <p:cNvGrpSpPr/>
          <p:nvPr/>
        </p:nvGrpSpPr>
        <p:grpSpPr>
          <a:xfrm>
            <a:off x="1028700" y="262799"/>
            <a:ext cx="16230600" cy="644546"/>
            <a:chOff x="0" y="0"/>
            <a:chExt cx="4274726" cy="169757"/>
          </a:xfrm>
        </p:grpSpPr>
        <p:sp>
          <p:nvSpPr>
            <p:cNvPr id="25" name="Freeform 6">
              <a:extLst>
                <a:ext uri="{FF2B5EF4-FFF2-40B4-BE49-F238E27FC236}">
                  <a16:creationId xmlns:a16="http://schemas.microsoft.com/office/drawing/2014/main" id="{4DC56ADF-F667-9F67-AC3E-F976EA1D4254}"/>
                </a:ext>
              </a:extLst>
            </p:cNvPr>
            <p:cNvSpPr/>
            <p:nvPr/>
          </p:nvSpPr>
          <p:spPr>
            <a:xfrm>
              <a:off x="0" y="0"/>
              <a:ext cx="4274726" cy="169757"/>
            </a:xfrm>
            <a:custGeom>
              <a:avLst/>
              <a:gdLst/>
              <a:ahLst/>
              <a:cxnLst/>
              <a:rect l="l" t="t" r="r" b="b"/>
              <a:pathLst>
                <a:path w="4274726" h="169757">
                  <a:moveTo>
                    <a:pt x="24327" y="0"/>
                  </a:moveTo>
                  <a:lnTo>
                    <a:pt x="4250399" y="0"/>
                  </a:lnTo>
                  <a:cubicBezTo>
                    <a:pt x="4263834" y="0"/>
                    <a:pt x="4274726" y="10891"/>
                    <a:pt x="4274726" y="24327"/>
                  </a:cubicBezTo>
                  <a:lnTo>
                    <a:pt x="4274726" y="145430"/>
                  </a:lnTo>
                  <a:cubicBezTo>
                    <a:pt x="4274726" y="158866"/>
                    <a:pt x="4263834" y="169757"/>
                    <a:pt x="4250399" y="169757"/>
                  </a:cubicBezTo>
                  <a:lnTo>
                    <a:pt x="24327" y="169757"/>
                  </a:lnTo>
                  <a:cubicBezTo>
                    <a:pt x="10891" y="169757"/>
                    <a:pt x="0" y="158866"/>
                    <a:pt x="0" y="145430"/>
                  </a:cubicBezTo>
                  <a:lnTo>
                    <a:pt x="0" y="24327"/>
                  </a:lnTo>
                  <a:cubicBezTo>
                    <a:pt x="0" y="10891"/>
                    <a:pt x="10891" y="0"/>
                    <a:pt x="24327" y="0"/>
                  </a:cubicBezTo>
                  <a:close/>
                </a:path>
              </a:pathLst>
            </a:custGeom>
            <a:solidFill>
              <a:srgbClr val="FFF3D3"/>
            </a:solidFill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26" name="TextBox 7">
              <a:extLst>
                <a:ext uri="{FF2B5EF4-FFF2-40B4-BE49-F238E27FC236}">
                  <a16:creationId xmlns:a16="http://schemas.microsoft.com/office/drawing/2014/main" id="{88E66126-84B9-7060-04BE-268C332EE146}"/>
                </a:ext>
              </a:extLst>
            </p:cNvPr>
            <p:cNvSpPr txBox="1"/>
            <p:nvPr/>
          </p:nvSpPr>
          <p:spPr>
            <a:xfrm>
              <a:off x="0" y="-76200"/>
              <a:ext cx="4274726" cy="24595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27" name="Freeform 8">
            <a:extLst>
              <a:ext uri="{FF2B5EF4-FFF2-40B4-BE49-F238E27FC236}">
                <a16:creationId xmlns:a16="http://schemas.microsoft.com/office/drawing/2014/main" id="{7E3D1201-0D21-914B-DA1D-F8B05F9E0768}"/>
              </a:ext>
            </a:extLst>
          </p:cNvPr>
          <p:cNvSpPr/>
          <p:nvPr/>
        </p:nvSpPr>
        <p:spPr>
          <a:xfrm>
            <a:off x="1616433" y="442515"/>
            <a:ext cx="490081" cy="339493"/>
          </a:xfrm>
          <a:custGeom>
            <a:avLst/>
            <a:gdLst/>
            <a:ahLst/>
            <a:cxnLst/>
            <a:rect l="l" t="t" r="r" b="b"/>
            <a:pathLst>
              <a:path w="490081" h="339493">
                <a:moveTo>
                  <a:pt x="0" y="0"/>
                </a:moveTo>
                <a:lnTo>
                  <a:pt x="490082" y="0"/>
                </a:lnTo>
                <a:lnTo>
                  <a:pt x="490082" y="339493"/>
                </a:lnTo>
                <a:lnTo>
                  <a:pt x="0" y="339493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8" name="TextBox 13">
            <a:extLst>
              <a:ext uri="{FF2B5EF4-FFF2-40B4-BE49-F238E27FC236}">
                <a16:creationId xmlns:a16="http://schemas.microsoft.com/office/drawing/2014/main" id="{05ECC833-FFA3-539A-5D30-A08D20E3EB95}"/>
              </a:ext>
            </a:extLst>
          </p:cNvPr>
          <p:cNvSpPr txBox="1"/>
          <p:nvPr/>
        </p:nvSpPr>
        <p:spPr>
          <a:xfrm>
            <a:off x="2324100" y="410577"/>
            <a:ext cx="2917697" cy="3247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861"/>
              </a:lnSpc>
              <a:spcBef>
                <a:spcPct val="0"/>
              </a:spcBef>
            </a:pPr>
            <a:r>
              <a:rPr lang="en-US" sz="2044" b="1" dirty="0">
                <a:solidFill>
                  <a:srgbClr val="DD5215"/>
                </a:solidFill>
                <a:latin typeface="Futura Bold"/>
                <a:ea typeface="Futura Bold"/>
                <a:cs typeface="Futura Bold"/>
                <a:sym typeface="Futura Bold"/>
              </a:rPr>
              <a:t>Fruity-Detect</a:t>
            </a:r>
          </a:p>
        </p:txBody>
      </p:sp>
      <p:sp>
        <p:nvSpPr>
          <p:cNvPr id="29" name="TextBox 14">
            <a:extLst>
              <a:ext uri="{FF2B5EF4-FFF2-40B4-BE49-F238E27FC236}">
                <a16:creationId xmlns:a16="http://schemas.microsoft.com/office/drawing/2014/main" id="{33C9FD14-4962-0065-A995-E8228AEDE701}"/>
              </a:ext>
            </a:extLst>
          </p:cNvPr>
          <p:cNvSpPr txBox="1"/>
          <p:nvPr/>
        </p:nvSpPr>
        <p:spPr>
          <a:xfrm>
            <a:off x="10512978" y="420103"/>
            <a:ext cx="1162460" cy="3613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659"/>
              </a:lnSpc>
              <a:spcBef>
                <a:spcPct val="0"/>
              </a:spcBef>
            </a:pPr>
            <a:r>
              <a:rPr lang="en-US" sz="1899" dirty="0">
                <a:solidFill>
                  <a:srgbClr val="DD5215"/>
                </a:solidFill>
                <a:latin typeface="Futura"/>
                <a:ea typeface="Futura"/>
                <a:cs typeface="Futura"/>
                <a:sym typeface="Futura"/>
              </a:rPr>
              <a:t>Home</a:t>
            </a:r>
          </a:p>
        </p:txBody>
      </p:sp>
      <p:sp>
        <p:nvSpPr>
          <p:cNvPr id="30" name="TextBox 15">
            <a:extLst>
              <a:ext uri="{FF2B5EF4-FFF2-40B4-BE49-F238E27FC236}">
                <a16:creationId xmlns:a16="http://schemas.microsoft.com/office/drawing/2014/main" id="{79BAC5A3-5AD3-F279-84C6-20D8C42EB38B}"/>
              </a:ext>
            </a:extLst>
          </p:cNvPr>
          <p:cNvSpPr txBox="1"/>
          <p:nvPr/>
        </p:nvSpPr>
        <p:spPr>
          <a:xfrm>
            <a:off x="12157764" y="420103"/>
            <a:ext cx="1208396" cy="3613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659"/>
              </a:lnSpc>
              <a:spcBef>
                <a:spcPct val="0"/>
              </a:spcBef>
            </a:pPr>
            <a:r>
              <a:rPr lang="en-US" sz="1899">
                <a:solidFill>
                  <a:srgbClr val="DD5215"/>
                </a:solidFill>
                <a:latin typeface="Futura"/>
                <a:ea typeface="Futura"/>
                <a:cs typeface="Futura"/>
                <a:sym typeface="Futura"/>
              </a:rPr>
              <a:t>Visit</a:t>
            </a:r>
          </a:p>
        </p:txBody>
      </p:sp>
      <p:sp>
        <p:nvSpPr>
          <p:cNvPr id="31" name="TextBox 16">
            <a:extLst>
              <a:ext uri="{FF2B5EF4-FFF2-40B4-BE49-F238E27FC236}">
                <a16:creationId xmlns:a16="http://schemas.microsoft.com/office/drawing/2014/main" id="{BF74C27C-CBCC-467C-55F6-CBE8D9376C34}"/>
              </a:ext>
            </a:extLst>
          </p:cNvPr>
          <p:cNvSpPr txBox="1"/>
          <p:nvPr/>
        </p:nvSpPr>
        <p:spPr>
          <a:xfrm>
            <a:off x="13824303" y="420103"/>
            <a:ext cx="1198898" cy="3613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659"/>
              </a:lnSpc>
              <a:spcBef>
                <a:spcPct val="0"/>
              </a:spcBef>
            </a:pPr>
            <a:r>
              <a:rPr lang="en-US" sz="1899">
                <a:solidFill>
                  <a:srgbClr val="DD5215"/>
                </a:solidFill>
                <a:latin typeface="Futura"/>
                <a:ea typeface="Futura"/>
                <a:cs typeface="Futura"/>
                <a:sym typeface="Futura"/>
              </a:rPr>
              <a:t>Project</a:t>
            </a:r>
          </a:p>
        </p:txBody>
      </p:sp>
      <p:sp>
        <p:nvSpPr>
          <p:cNvPr id="6144" name="TextBox 17">
            <a:extLst>
              <a:ext uri="{FF2B5EF4-FFF2-40B4-BE49-F238E27FC236}">
                <a16:creationId xmlns:a16="http://schemas.microsoft.com/office/drawing/2014/main" id="{C2BACC9D-4B9D-D57D-8779-753B5D97BAD9}"/>
              </a:ext>
            </a:extLst>
          </p:cNvPr>
          <p:cNvSpPr txBox="1"/>
          <p:nvPr/>
        </p:nvSpPr>
        <p:spPr>
          <a:xfrm>
            <a:off x="15480401" y="420103"/>
            <a:ext cx="1264549" cy="3613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659"/>
              </a:lnSpc>
              <a:spcBef>
                <a:spcPct val="0"/>
              </a:spcBef>
            </a:pPr>
            <a:r>
              <a:rPr lang="en-US" sz="1899">
                <a:solidFill>
                  <a:srgbClr val="DD5215"/>
                </a:solidFill>
                <a:latin typeface="Futura"/>
                <a:ea typeface="Futura"/>
                <a:cs typeface="Futura"/>
                <a:sym typeface="Futura"/>
              </a:rPr>
              <a:t>Service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D521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Freeform 7">
            <a:extLst>
              <a:ext uri="{FF2B5EF4-FFF2-40B4-BE49-F238E27FC236}">
                <a16:creationId xmlns:a16="http://schemas.microsoft.com/office/drawing/2014/main" id="{9851E998-3B68-8F7A-CF2D-40F0493DCA6F}"/>
              </a:ext>
            </a:extLst>
          </p:cNvPr>
          <p:cNvSpPr/>
          <p:nvPr/>
        </p:nvSpPr>
        <p:spPr>
          <a:xfrm>
            <a:off x="1391247" y="5262807"/>
            <a:ext cx="6838353" cy="4300294"/>
          </a:xfrm>
          <a:custGeom>
            <a:avLst/>
            <a:gdLst/>
            <a:ahLst/>
            <a:cxnLst/>
            <a:rect l="l" t="t" r="r" b="b"/>
            <a:pathLst>
              <a:path w="2994661" h="1082999">
                <a:moveTo>
                  <a:pt x="40171" y="0"/>
                </a:moveTo>
                <a:lnTo>
                  <a:pt x="2954490" y="0"/>
                </a:lnTo>
                <a:cubicBezTo>
                  <a:pt x="2976676" y="0"/>
                  <a:pt x="2994661" y="17985"/>
                  <a:pt x="2994661" y="40171"/>
                </a:cubicBezTo>
                <a:lnTo>
                  <a:pt x="2994661" y="1042829"/>
                </a:lnTo>
                <a:cubicBezTo>
                  <a:pt x="2994661" y="1053483"/>
                  <a:pt x="2990429" y="1063700"/>
                  <a:pt x="2982895" y="1071234"/>
                </a:cubicBezTo>
                <a:cubicBezTo>
                  <a:pt x="2975362" y="1078767"/>
                  <a:pt x="2965144" y="1082999"/>
                  <a:pt x="2954490" y="1082999"/>
                </a:cubicBezTo>
                <a:lnTo>
                  <a:pt x="40171" y="1082999"/>
                </a:lnTo>
                <a:cubicBezTo>
                  <a:pt x="29517" y="1082999"/>
                  <a:pt x="19299" y="1078767"/>
                  <a:pt x="11766" y="1071234"/>
                </a:cubicBezTo>
                <a:cubicBezTo>
                  <a:pt x="4232" y="1063700"/>
                  <a:pt x="0" y="1053483"/>
                  <a:pt x="0" y="1042829"/>
                </a:cubicBezTo>
                <a:lnTo>
                  <a:pt x="0" y="40171"/>
                </a:lnTo>
                <a:cubicBezTo>
                  <a:pt x="0" y="29517"/>
                  <a:pt x="4232" y="19299"/>
                  <a:pt x="11766" y="11766"/>
                </a:cubicBezTo>
                <a:cubicBezTo>
                  <a:pt x="19299" y="4232"/>
                  <a:pt x="29517" y="0"/>
                  <a:pt x="40171" y="0"/>
                </a:cubicBezTo>
                <a:close/>
              </a:path>
            </a:pathLst>
          </a:custGeom>
          <a:solidFill>
            <a:srgbClr val="FFF3D3"/>
          </a:solidFill>
        </p:spPr>
        <p:txBody>
          <a:bodyPr/>
          <a:lstStyle/>
          <a:p>
            <a:endParaRPr lang="en-US"/>
          </a:p>
        </p:txBody>
      </p:sp>
      <p:sp>
        <p:nvSpPr>
          <p:cNvPr id="5" name="Freeform 5"/>
          <p:cNvSpPr/>
          <p:nvPr/>
        </p:nvSpPr>
        <p:spPr>
          <a:xfrm>
            <a:off x="1616433" y="442515"/>
            <a:ext cx="490081" cy="339493"/>
          </a:xfrm>
          <a:custGeom>
            <a:avLst/>
            <a:gdLst/>
            <a:ahLst/>
            <a:cxnLst/>
            <a:rect l="l" t="t" r="r" b="b"/>
            <a:pathLst>
              <a:path w="490081" h="339493">
                <a:moveTo>
                  <a:pt x="0" y="0"/>
                </a:moveTo>
                <a:lnTo>
                  <a:pt x="490082" y="0"/>
                </a:lnTo>
                <a:lnTo>
                  <a:pt x="490082" y="339493"/>
                </a:lnTo>
                <a:lnTo>
                  <a:pt x="0" y="33949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pSp>
        <p:nvGrpSpPr>
          <p:cNvPr id="6" name="Group 6"/>
          <p:cNvGrpSpPr/>
          <p:nvPr/>
        </p:nvGrpSpPr>
        <p:grpSpPr>
          <a:xfrm>
            <a:off x="8610600" y="1711921"/>
            <a:ext cx="8286154" cy="7851180"/>
            <a:chOff x="0" y="0"/>
            <a:chExt cx="911540" cy="81280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911540" cy="812800"/>
            </a:xfrm>
            <a:custGeom>
              <a:avLst/>
              <a:gdLst/>
              <a:ahLst/>
              <a:cxnLst/>
              <a:rect l="l" t="t" r="r" b="b"/>
              <a:pathLst>
                <a:path w="911540" h="812800">
                  <a:moveTo>
                    <a:pt x="22323" y="0"/>
                  </a:moveTo>
                  <a:lnTo>
                    <a:pt x="889217" y="0"/>
                  </a:lnTo>
                  <a:cubicBezTo>
                    <a:pt x="901545" y="0"/>
                    <a:pt x="911540" y="9994"/>
                    <a:pt x="911540" y="22323"/>
                  </a:cubicBezTo>
                  <a:lnTo>
                    <a:pt x="911540" y="790477"/>
                  </a:lnTo>
                  <a:cubicBezTo>
                    <a:pt x="911540" y="796397"/>
                    <a:pt x="909188" y="802075"/>
                    <a:pt x="905001" y="806262"/>
                  </a:cubicBezTo>
                  <a:cubicBezTo>
                    <a:pt x="900815" y="810448"/>
                    <a:pt x="895137" y="812800"/>
                    <a:pt x="889217" y="812800"/>
                  </a:cubicBezTo>
                  <a:lnTo>
                    <a:pt x="22323" y="812800"/>
                  </a:lnTo>
                  <a:cubicBezTo>
                    <a:pt x="16403" y="812800"/>
                    <a:pt x="10725" y="810448"/>
                    <a:pt x="6538" y="806262"/>
                  </a:cubicBezTo>
                  <a:cubicBezTo>
                    <a:pt x="2352" y="802075"/>
                    <a:pt x="0" y="796397"/>
                    <a:pt x="0" y="790477"/>
                  </a:cubicBezTo>
                  <a:lnTo>
                    <a:pt x="0" y="22323"/>
                  </a:lnTo>
                  <a:cubicBezTo>
                    <a:pt x="0" y="16403"/>
                    <a:pt x="2352" y="10725"/>
                    <a:pt x="6538" y="6538"/>
                  </a:cubicBezTo>
                  <a:cubicBezTo>
                    <a:pt x="10725" y="2352"/>
                    <a:pt x="16403" y="0"/>
                    <a:pt x="22323" y="0"/>
                  </a:cubicBezTo>
                  <a:close/>
                </a:path>
              </a:pathLst>
            </a:custGeom>
            <a:blipFill>
              <a:blip r:embed="rId4"/>
              <a:stretch>
                <a:fillRect t="-6074" b="-6074"/>
              </a:stretch>
            </a:blipFill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8" name="TextBox 8"/>
          <p:cNvSpPr txBox="1"/>
          <p:nvPr/>
        </p:nvSpPr>
        <p:spPr>
          <a:xfrm>
            <a:off x="2324100" y="356790"/>
            <a:ext cx="2917697" cy="39575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61"/>
              </a:lnSpc>
              <a:spcBef>
                <a:spcPct val="0"/>
              </a:spcBef>
            </a:pPr>
            <a:r>
              <a:rPr lang="en-US" sz="2044" b="1">
                <a:solidFill>
                  <a:srgbClr val="DD5215"/>
                </a:solidFill>
                <a:latin typeface="Futura Bold"/>
                <a:ea typeface="Futura Bold"/>
                <a:cs typeface="Futura Bold"/>
                <a:sym typeface="Futura Bold"/>
              </a:rPr>
              <a:t>Ingoude Company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0512978" y="366315"/>
            <a:ext cx="1162460" cy="3613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659"/>
              </a:lnSpc>
              <a:spcBef>
                <a:spcPct val="0"/>
              </a:spcBef>
            </a:pPr>
            <a:r>
              <a:rPr lang="en-US" sz="1899">
                <a:solidFill>
                  <a:srgbClr val="DD5215"/>
                </a:solidFill>
                <a:latin typeface="Futura"/>
                <a:ea typeface="Futura"/>
                <a:cs typeface="Futura"/>
                <a:sym typeface="Futura"/>
              </a:rPr>
              <a:t>Home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2157764" y="366315"/>
            <a:ext cx="1208396" cy="3613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659"/>
              </a:lnSpc>
              <a:spcBef>
                <a:spcPct val="0"/>
              </a:spcBef>
            </a:pPr>
            <a:r>
              <a:rPr lang="en-US" sz="1899">
                <a:solidFill>
                  <a:srgbClr val="DD5215"/>
                </a:solidFill>
                <a:latin typeface="Futura"/>
                <a:ea typeface="Futura"/>
                <a:cs typeface="Futura"/>
                <a:sym typeface="Futura"/>
              </a:rPr>
              <a:t>Visit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3824303" y="366315"/>
            <a:ext cx="1198898" cy="3613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659"/>
              </a:lnSpc>
              <a:spcBef>
                <a:spcPct val="0"/>
              </a:spcBef>
            </a:pPr>
            <a:r>
              <a:rPr lang="en-US" sz="1899">
                <a:solidFill>
                  <a:srgbClr val="DD5215"/>
                </a:solidFill>
                <a:latin typeface="Futura"/>
                <a:ea typeface="Futura"/>
                <a:cs typeface="Futura"/>
                <a:sym typeface="Futura"/>
              </a:rPr>
              <a:t>Project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15480401" y="366315"/>
            <a:ext cx="1264549" cy="3613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659"/>
              </a:lnSpc>
              <a:spcBef>
                <a:spcPct val="0"/>
              </a:spcBef>
            </a:pPr>
            <a:r>
              <a:rPr lang="en-US" sz="1899">
                <a:solidFill>
                  <a:srgbClr val="DD5215"/>
                </a:solidFill>
                <a:latin typeface="Futura"/>
                <a:ea typeface="Futura"/>
                <a:cs typeface="Futura"/>
                <a:sym typeface="Futura"/>
              </a:rPr>
              <a:t>Service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1616433" y="1453649"/>
            <a:ext cx="6151745" cy="369331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/>
            <a:r>
              <a:rPr lang="en-US" sz="8000" dirty="0">
                <a:solidFill>
                  <a:srgbClr val="FFFFFF"/>
                </a:solidFill>
                <a:latin typeface="Chewy"/>
                <a:ea typeface="Chewy"/>
                <a:cs typeface="Chewy"/>
                <a:sym typeface="Chewy"/>
              </a:rPr>
              <a:t>Web Application Deployment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1616433" y="5268249"/>
            <a:ext cx="6151745" cy="379334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ct val="150000"/>
              </a:lnSpc>
              <a:spcBef>
                <a:spcPct val="0"/>
              </a:spcBef>
            </a:pPr>
            <a:r>
              <a:rPr lang="en-US" sz="2400" dirty="0">
                <a:solidFill>
                  <a:srgbClr val="964D25"/>
                </a:solidFill>
                <a:latin typeface="Futura"/>
                <a:ea typeface="Futura"/>
                <a:cs typeface="Futura"/>
                <a:sym typeface="Futura"/>
              </a:rPr>
              <a:t>- Built with Flask</a:t>
            </a:r>
          </a:p>
          <a:p>
            <a:pPr>
              <a:lnSpc>
                <a:spcPct val="150000"/>
              </a:lnSpc>
              <a:spcBef>
                <a:spcPct val="0"/>
              </a:spcBef>
            </a:pPr>
            <a:r>
              <a:rPr lang="en-US" sz="2400" dirty="0">
                <a:solidFill>
                  <a:srgbClr val="964D25"/>
                </a:solidFill>
                <a:latin typeface="Futura"/>
                <a:ea typeface="Futura"/>
                <a:cs typeface="Futura"/>
                <a:sym typeface="Futura"/>
              </a:rPr>
              <a:t>- Users upload an image and is processed through the same pipeline.</a:t>
            </a:r>
          </a:p>
          <a:p>
            <a:pPr>
              <a:lnSpc>
                <a:spcPct val="150000"/>
              </a:lnSpc>
              <a:spcBef>
                <a:spcPct val="0"/>
              </a:spcBef>
            </a:pPr>
            <a:r>
              <a:rPr lang="en-US" sz="2400" dirty="0">
                <a:solidFill>
                  <a:srgbClr val="964D25"/>
                </a:solidFill>
                <a:latin typeface="Futura"/>
                <a:ea typeface="Futura"/>
                <a:cs typeface="Futura"/>
                <a:sym typeface="Futura"/>
              </a:rPr>
              <a:t>- Model predicts fruit type and result is displayed in real-time</a:t>
            </a:r>
          </a:p>
          <a:p>
            <a:pPr>
              <a:lnSpc>
                <a:spcPct val="150000"/>
              </a:lnSpc>
              <a:spcBef>
                <a:spcPct val="0"/>
              </a:spcBef>
            </a:pPr>
            <a:r>
              <a:rPr lang="en-US" sz="2400" dirty="0">
                <a:solidFill>
                  <a:srgbClr val="964D25"/>
                </a:solidFill>
                <a:latin typeface="Futura"/>
                <a:ea typeface="Futura"/>
                <a:cs typeface="Futura"/>
                <a:sym typeface="Futura"/>
              </a:rPr>
              <a:t>- Full system: From image to prediction in seconds</a:t>
            </a:r>
          </a:p>
        </p:txBody>
      </p:sp>
      <p:sp>
        <p:nvSpPr>
          <p:cNvPr id="20" name="Freeform 8">
            <a:extLst>
              <a:ext uri="{FF2B5EF4-FFF2-40B4-BE49-F238E27FC236}">
                <a16:creationId xmlns:a16="http://schemas.microsoft.com/office/drawing/2014/main" id="{3E7B2786-437B-7DA7-60D7-042F718C4178}"/>
              </a:ext>
            </a:extLst>
          </p:cNvPr>
          <p:cNvSpPr/>
          <p:nvPr/>
        </p:nvSpPr>
        <p:spPr>
          <a:xfrm>
            <a:off x="1616433" y="442515"/>
            <a:ext cx="490081" cy="339493"/>
          </a:xfrm>
          <a:custGeom>
            <a:avLst/>
            <a:gdLst/>
            <a:ahLst/>
            <a:cxnLst/>
            <a:rect l="l" t="t" r="r" b="b"/>
            <a:pathLst>
              <a:path w="490081" h="339493">
                <a:moveTo>
                  <a:pt x="0" y="0"/>
                </a:moveTo>
                <a:lnTo>
                  <a:pt x="490082" y="0"/>
                </a:lnTo>
                <a:lnTo>
                  <a:pt x="490082" y="339493"/>
                </a:lnTo>
                <a:lnTo>
                  <a:pt x="0" y="33949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21" name="TextBox 13">
            <a:extLst>
              <a:ext uri="{FF2B5EF4-FFF2-40B4-BE49-F238E27FC236}">
                <a16:creationId xmlns:a16="http://schemas.microsoft.com/office/drawing/2014/main" id="{FF4FA38D-8954-08A8-15BF-1C502741AD8E}"/>
              </a:ext>
            </a:extLst>
          </p:cNvPr>
          <p:cNvSpPr txBox="1"/>
          <p:nvPr/>
        </p:nvSpPr>
        <p:spPr>
          <a:xfrm>
            <a:off x="2324100" y="410577"/>
            <a:ext cx="2917697" cy="3247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861"/>
              </a:lnSpc>
              <a:spcBef>
                <a:spcPct val="0"/>
              </a:spcBef>
            </a:pPr>
            <a:r>
              <a:rPr lang="en-US" sz="2044" b="1" dirty="0">
                <a:solidFill>
                  <a:srgbClr val="DD5215"/>
                </a:solidFill>
                <a:latin typeface="Futura Bold"/>
                <a:ea typeface="Futura Bold"/>
                <a:cs typeface="Futura Bold"/>
                <a:sym typeface="Futura Bold"/>
              </a:rPr>
              <a:t>Fruity-Detect</a:t>
            </a:r>
          </a:p>
        </p:txBody>
      </p:sp>
      <p:sp>
        <p:nvSpPr>
          <p:cNvPr id="22" name="TextBox 14">
            <a:extLst>
              <a:ext uri="{FF2B5EF4-FFF2-40B4-BE49-F238E27FC236}">
                <a16:creationId xmlns:a16="http://schemas.microsoft.com/office/drawing/2014/main" id="{78BF24D6-E2B2-AC05-00CA-26F460087792}"/>
              </a:ext>
            </a:extLst>
          </p:cNvPr>
          <p:cNvSpPr txBox="1"/>
          <p:nvPr/>
        </p:nvSpPr>
        <p:spPr>
          <a:xfrm>
            <a:off x="10512978" y="420103"/>
            <a:ext cx="1162460" cy="3613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659"/>
              </a:lnSpc>
              <a:spcBef>
                <a:spcPct val="0"/>
              </a:spcBef>
            </a:pPr>
            <a:r>
              <a:rPr lang="en-US" sz="1899" dirty="0">
                <a:solidFill>
                  <a:srgbClr val="DD5215"/>
                </a:solidFill>
                <a:latin typeface="Futura"/>
                <a:ea typeface="Futura"/>
                <a:cs typeface="Futura"/>
                <a:sym typeface="Futura"/>
              </a:rPr>
              <a:t>Home</a:t>
            </a:r>
          </a:p>
        </p:txBody>
      </p:sp>
      <p:sp>
        <p:nvSpPr>
          <p:cNvPr id="23" name="TextBox 15">
            <a:extLst>
              <a:ext uri="{FF2B5EF4-FFF2-40B4-BE49-F238E27FC236}">
                <a16:creationId xmlns:a16="http://schemas.microsoft.com/office/drawing/2014/main" id="{AC0C7323-D15E-3622-52CE-C498A3B7C154}"/>
              </a:ext>
            </a:extLst>
          </p:cNvPr>
          <p:cNvSpPr txBox="1"/>
          <p:nvPr/>
        </p:nvSpPr>
        <p:spPr>
          <a:xfrm>
            <a:off x="12157764" y="420103"/>
            <a:ext cx="1208396" cy="3613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659"/>
              </a:lnSpc>
              <a:spcBef>
                <a:spcPct val="0"/>
              </a:spcBef>
            </a:pPr>
            <a:r>
              <a:rPr lang="en-US" sz="1899">
                <a:solidFill>
                  <a:srgbClr val="DD5215"/>
                </a:solidFill>
                <a:latin typeface="Futura"/>
                <a:ea typeface="Futura"/>
                <a:cs typeface="Futura"/>
                <a:sym typeface="Futura"/>
              </a:rPr>
              <a:t>Visit</a:t>
            </a:r>
          </a:p>
        </p:txBody>
      </p:sp>
      <p:sp>
        <p:nvSpPr>
          <p:cNvPr id="24" name="TextBox 16">
            <a:extLst>
              <a:ext uri="{FF2B5EF4-FFF2-40B4-BE49-F238E27FC236}">
                <a16:creationId xmlns:a16="http://schemas.microsoft.com/office/drawing/2014/main" id="{4514F60F-EBB6-1FED-CB9A-C3232E2F8EE6}"/>
              </a:ext>
            </a:extLst>
          </p:cNvPr>
          <p:cNvSpPr txBox="1"/>
          <p:nvPr/>
        </p:nvSpPr>
        <p:spPr>
          <a:xfrm>
            <a:off x="13824303" y="420103"/>
            <a:ext cx="1198898" cy="3613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659"/>
              </a:lnSpc>
              <a:spcBef>
                <a:spcPct val="0"/>
              </a:spcBef>
            </a:pPr>
            <a:r>
              <a:rPr lang="en-US" sz="1899">
                <a:solidFill>
                  <a:srgbClr val="DD5215"/>
                </a:solidFill>
                <a:latin typeface="Futura"/>
                <a:ea typeface="Futura"/>
                <a:cs typeface="Futura"/>
                <a:sym typeface="Futura"/>
              </a:rPr>
              <a:t>Project</a:t>
            </a:r>
          </a:p>
        </p:txBody>
      </p:sp>
      <p:sp>
        <p:nvSpPr>
          <p:cNvPr id="25" name="TextBox 17">
            <a:extLst>
              <a:ext uri="{FF2B5EF4-FFF2-40B4-BE49-F238E27FC236}">
                <a16:creationId xmlns:a16="http://schemas.microsoft.com/office/drawing/2014/main" id="{0B6BF87A-F38D-55B1-D514-2EB26CE5D904}"/>
              </a:ext>
            </a:extLst>
          </p:cNvPr>
          <p:cNvSpPr txBox="1"/>
          <p:nvPr/>
        </p:nvSpPr>
        <p:spPr>
          <a:xfrm>
            <a:off x="15480401" y="420103"/>
            <a:ext cx="1264549" cy="3613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659"/>
              </a:lnSpc>
              <a:spcBef>
                <a:spcPct val="0"/>
              </a:spcBef>
            </a:pPr>
            <a:r>
              <a:rPr lang="en-US" sz="1899">
                <a:solidFill>
                  <a:srgbClr val="DD5215"/>
                </a:solidFill>
                <a:latin typeface="Futura"/>
                <a:ea typeface="Futura"/>
                <a:cs typeface="Futura"/>
                <a:sym typeface="Futura"/>
              </a:rPr>
              <a:t>Service</a:t>
            </a:r>
          </a:p>
        </p:txBody>
      </p:sp>
      <p:sp>
        <p:nvSpPr>
          <p:cNvPr id="30" name="Freeform 8">
            <a:extLst>
              <a:ext uri="{FF2B5EF4-FFF2-40B4-BE49-F238E27FC236}">
                <a16:creationId xmlns:a16="http://schemas.microsoft.com/office/drawing/2014/main" id="{98BB9F47-023D-ED9F-5E1C-D8CB5EFF0A3D}"/>
              </a:ext>
            </a:extLst>
          </p:cNvPr>
          <p:cNvSpPr/>
          <p:nvPr/>
        </p:nvSpPr>
        <p:spPr>
          <a:xfrm>
            <a:off x="1768833" y="594915"/>
            <a:ext cx="490081" cy="339493"/>
          </a:xfrm>
          <a:custGeom>
            <a:avLst/>
            <a:gdLst/>
            <a:ahLst/>
            <a:cxnLst/>
            <a:rect l="l" t="t" r="r" b="b"/>
            <a:pathLst>
              <a:path w="490081" h="339493">
                <a:moveTo>
                  <a:pt x="0" y="0"/>
                </a:moveTo>
                <a:lnTo>
                  <a:pt x="490082" y="0"/>
                </a:lnTo>
                <a:lnTo>
                  <a:pt x="490082" y="339493"/>
                </a:lnTo>
                <a:lnTo>
                  <a:pt x="0" y="33949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1" name="TextBox 13">
            <a:extLst>
              <a:ext uri="{FF2B5EF4-FFF2-40B4-BE49-F238E27FC236}">
                <a16:creationId xmlns:a16="http://schemas.microsoft.com/office/drawing/2014/main" id="{472E7187-0B86-C454-964B-0AFC83A6098A}"/>
              </a:ext>
            </a:extLst>
          </p:cNvPr>
          <p:cNvSpPr txBox="1"/>
          <p:nvPr/>
        </p:nvSpPr>
        <p:spPr>
          <a:xfrm>
            <a:off x="2476500" y="562977"/>
            <a:ext cx="2917697" cy="3247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861"/>
              </a:lnSpc>
              <a:spcBef>
                <a:spcPct val="0"/>
              </a:spcBef>
            </a:pPr>
            <a:r>
              <a:rPr lang="en-US" sz="2044" b="1" dirty="0">
                <a:solidFill>
                  <a:srgbClr val="DD5215"/>
                </a:solidFill>
                <a:latin typeface="Futura Bold"/>
                <a:ea typeface="Futura Bold"/>
                <a:cs typeface="Futura Bold"/>
                <a:sym typeface="Futura Bold"/>
              </a:rPr>
              <a:t>Fruity-Detect</a:t>
            </a:r>
          </a:p>
        </p:txBody>
      </p:sp>
      <p:sp>
        <p:nvSpPr>
          <p:cNvPr id="32" name="TextBox 14">
            <a:extLst>
              <a:ext uri="{FF2B5EF4-FFF2-40B4-BE49-F238E27FC236}">
                <a16:creationId xmlns:a16="http://schemas.microsoft.com/office/drawing/2014/main" id="{574EC600-FCD6-A9B6-E4EA-A55584FC7F89}"/>
              </a:ext>
            </a:extLst>
          </p:cNvPr>
          <p:cNvSpPr txBox="1"/>
          <p:nvPr/>
        </p:nvSpPr>
        <p:spPr>
          <a:xfrm>
            <a:off x="10665378" y="572503"/>
            <a:ext cx="1162460" cy="3613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659"/>
              </a:lnSpc>
              <a:spcBef>
                <a:spcPct val="0"/>
              </a:spcBef>
            </a:pPr>
            <a:r>
              <a:rPr lang="en-US" sz="1899" dirty="0">
                <a:solidFill>
                  <a:srgbClr val="DD5215"/>
                </a:solidFill>
                <a:latin typeface="Futura"/>
                <a:ea typeface="Futura"/>
                <a:cs typeface="Futura"/>
                <a:sym typeface="Futura"/>
              </a:rPr>
              <a:t>Home</a:t>
            </a:r>
          </a:p>
        </p:txBody>
      </p:sp>
      <p:sp>
        <p:nvSpPr>
          <p:cNvPr id="33" name="TextBox 15">
            <a:extLst>
              <a:ext uri="{FF2B5EF4-FFF2-40B4-BE49-F238E27FC236}">
                <a16:creationId xmlns:a16="http://schemas.microsoft.com/office/drawing/2014/main" id="{6CB37EDC-02CE-6D4F-94E5-BF4F91A750FA}"/>
              </a:ext>
            </a:extLst>
          </p:cNvPr>
          <p:cNvSpPr txBox="1"/>
          <p:nvPr/>
        </p:nvSpPr>
        <p:spPr>
          <a:xfrm>
            <a:off x="12310164" y="572503"/>
            <a:ext cx="1208396" cy="3613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659"/>
              </a:lnSpc>
              <a:spcBef>
                <a:spcPct val="0"/>
              </a:spcBef>
            </a:pPr>
            <a:r>
              <a:rPr lang="en-US" sz="1899">
                <a:solidFill>
                  <a:srgbClr val="DD5215"/>
                </a:solidFill>
                <a:latin typeface="Futura"/>
                <a:ea typeface="Futura"/>
                <a:cs typeface="Futura"/>
                <a:sym typeface="Futura"/>
              </a:rPr>
              <a:t>Visit</a:t>
            </a:r>
          </a:p>
        </p:txBody>
      </p:sp>
      <p:sp>
        <p:nvSpPr>
          <p:cNvPr id="34" name="TextBox 16">
            <a:extLst>
              <a:ext uri="{FF2B5EF4-FFF2-40B4-BE49-F238E27FC236}">
                <a16:creationId xmlns:a16="http://schemas.microsoft.com/office/drawing/2014/main" id="{739D8F8E-BE19-B61F-1E7B-B5CFF0E2D4DE}"/>
              </a:ext>
            </a:extLst>
          </p:cNvPr>
          <p:cNvSpPr txBox="1"/>
          <p:nvPr/>
        </p:nvSpPr>
        <p:spPr>
          <a:xfrm>
            <a:off x="13976703" y="572503"/>
            <a:ext cx="1198898" cy="3613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659"/>
              </a:lnSpc>
              <a:spcBef>
                <a:spcPct val="0"/>
              </a:spcBef>
            </a:pPr>
            <a:r>
              <a:rPr lang="en-US" sz="1899">
                <a:solidFill>
                  <a:srgbClr val="DD5215"/>
                </a:solidFill>
                <a:latin typeface="Futura"/>
                <a:ea typeface="Futura"/>
                <a:cs typeface="Futura"/>
                <a:sym typeface="Futura"/>
              </a:rPr>
              <a:t>Project</a:t>
            </a:r>
          </a:p>
        </p:txBody>
      </p:sp>
      <p:sp>
        <p:nvSpPr>
          <p:cNvPr id="35" name="TextBox 17">
            <a:extLst>
              <a:ext uri="{FF2B5EF4-FFF2-40B4-BE49-F238E27FC236}">
                <a16:creationId xmlns:a16="http://schemas.microsoft.com/office/drawing/2014/main" id="{0539BA75-D0FB-48F5-977E-ED828159EB40}"/>
              </a:ext>
            </a:extLst>
          </p:cNvPr>
          <p:cNvSpPr txBox="1"/>
          <p:nvPr/>
        </p:nvSpPr>
        <p:spPr>
          <a:xfrm>
            <a:off x="15632801" y="572503"/>
            <a:ext cx="1264549" cy="3613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659"/>
              </a:lnSpc>
              <a:spcBef>
                <a:spcPct val="0"/>
              </a:spcBef>
            </a:pPr>
            <a:r>
              <a:rPr lang="en-US" sz="1899">
                <a:solidFill>
                  <a:srgbClr val="DD5215"/>
                </a:solidFill>
                <a:latin typeface="Futura"/>
                <a:ea typeface="Futura"/>
                <a:cs typeface="Futura"/>
                <a:sym typeface="Futura"/>
              </a:rPr>
              <a:t>Service</a:t>
            </a:r>
          </a:p>
        </p:txBody>
      </p:sp>
      <p:grpSp>
        <p:nvGrpSpPr>
          <p:cNvPr id="42" name="Group 5">
            <a:extLst>
              <a:ext uri="{FF2B5EF4-FFF2-40B4-BE49-F238E27FC236}">
                <a16:creationId xmlns:a16="http://schemas.microsoft.com/office/drawing/2014/main" id="{C712BBE1-66C1-DA5C-EAB5-53AB48B7F7E3}"/>
              </a:ext>
            </a:extLst>
          </p:cNvPr>
          <p:cNvGrpSpPr/>
          <p:nvPr/>
        </p:nvGrpSpPr>
        <p:grpSpPr>
          <a:xfrm>
            <a:off x="1333500" y="567599"/>
            <a:ext cx="16230600" cy="644546"/>
            <a:chOff x="0" y="0"/>
            <a:chExt cx="4274726" cy="169757"/>
          </a:xfrm>
        </p:grpSpPr>
        <p:sp>
          <p:nvSpPr>
            <p:cNvPr id="43" name="Freeform 6">
              <a:extLst>
                <a:ext uri="{FF2B5EF4-FFF2-40B4-BE49-F238E27FC236}">
                  <a16:creationId xmlns:a16="http://schemas.microsoft.com/office/drawing/2014/main" id="{4CC4A313-DE6E-58E9-41B8-60AF74D3DB3F}"/>
                </a:ext>
              </a:extLst>
            </p:cNvPr>
            <p:cNvSpPr/>
            <p:nvPr/>
          </p:nvSpPr>
          <p:spPr>
            <a:xfrm>
              <a:off x="0" y="0"/>
              <a:ext cx="4274726" cy="169757"/>
            </a:xfrm>
            <a:custGeom>
              <a:avLst/>
              <a:gdLst/>
              <a:ahLst/>
              <a:cxnLst/>
              <a:rect l="l" t="t" r="r" b="b"/>
              <a:pathLst>
                <a:path w="4274726" h="169757">
                  <a:moveTo>
                    <a:pt x="24327" y="0"/>
                  </a:moveTo>
                  <a:lnTo>
                    <a:pt x="4250399" y="0"/>
                  </a:lnTo>
                  <a:cubicBezTo>
                    <a:pt x="4263834" y="0"/>
                    <a:pt x="4274726" y="10891"/>
                    <a:pt x="4274726" y="24327"/>
                  </a:cubicBezTo>
                  <a:lnTo>
                    <a:pt x="4274726" y="145430"/>
                  </a:lnTo>
                  <a:cubicBezTo>
                    <a:pt x="4274726" y="158866"/>
                    <a:pt x="4263834" y="169757"/>
                    <a:pt x="4250399" y="169757"/>
                  </a:cubicBezTo>
                  <a:lnTo>
                    <a:pt x="24327" y="169757"/>
                  </a:lnTo>
                  <a:cubicBezTo>
                    <a:pt x="10891" y="169757"/>
                    <a:pt x="0" y="158866"/>
                    <a:pt x="0" y="145430"/>
                  </a:cubicBezTo>
                  <a:lnTo>
                    <a:pt x="0" y="24327"/>
                  </a:lnTo>
                  <a:cubicBezTo>
                    <a:pt x="0" y="10891"/>
                    <a:pt x="10891" y="0"/>
                    <a:pt x="24327" y="0"/>
                  </a:cubicBezTo>
                  <a:close/>
                </a:path>
              </a:pathLst>
            </a:custGeom>
            <a:solidFill>
              <a:srgbClr val="FFF3D3"/>
            </a:solidFill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44" name="TextBox 7">
              <a:extLst>
                <a:ext uri="{FF2B5EF4-FFF2-40B4-BE49-F238E27FC236}">
                  <a16:creationId xmlns:a16="http://schemas.microsoft.com/office/drawing/2014/main" id="{EA5C1CEE-D8FD-A7C5-38E0-0E0B9E03766B}"/>
                </a:ext>
              </a:extLst>
            </p:cNvPr>
            <p:cNvSpPr txBox="1"/>
            <p:nvPr/>
          </p:nvSpPr>
          <p:spPr>
            <a:xfrm>
              <a:off x="0" y="-76200"/>
              <a:ext cx="4274726" cy="24595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45" name="Freeform 8">
            <a:extLst>
              <a:ext uri="{FF2B5EF4-FFF2-40B4-BE49-F238E27FC236}">
                <a16:creationId xmlns:a16="http://schemas.microsoft.com/office/drawing/2014/main" id="{F256A643-D52E-02DD-BE4C-C28E88A56789}"/>
              </a:ext>
            </a:extLst>
          </p:cNvPr>
          <p:cNvSpPr/>
          <p:nvPr/>
        </p:nvSpPr>
        <p:spPr>
          <a:xfrm>
            <a:off x="1921233" y="747315"/>
            <a:ext cx="490081" cy="339493"/>
          </a:xfrm>
          <a:custGeom>
            <a:avLst/>
            <a:gdLst/>
            <a:ahLst/>
            <a:cxnLst/>
            <a:rect l="l" t="t" r="r" b="b"/>
            <a:pathLst>
              <a:path w="490081" h="339493">
                <a:moveTo>
                  <a:pt x="0" y="0"/>
                </a:moveTo>
                <a:lnTo>
                  <a:pt x="490082" y="0"/>
                </a:lnTo>
                <a:lnTo>
                  <a:pt x="490082" y="339493"/>
                </a:lnTo>
                <a:lnTo>
                  <a:pt x="0" y="33949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6" name="TextBox 13">
            <a:extLst>
              <a:ext uri="{FF2B5EF4-FFF2-40B4-BE49-F238E27FC236}">
                <a16:creationId xmlns:a16="http://schemas.microsoft.com/office/drawing/2014/main" id="{05BDFB70-789C-0520-24B3-1DCE03D57803}"/>
              </a:ext>
            </a:extLst>
          </p:cNvPr>
          <p:cNvSpPr txBox="1"/>
          <p:nvPr/>
        </p:nvSpPr>
        <p:spPr>
          <a:xfrm>
            <a:off x="2628900" y="715377"/>
            <a:ext cx="2917697" cy="3247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861"/>
              </a:lnSpc>
              <a:spcBef>
                <a:spcPct val="0"/>
              </a:spcBef>
            </a:pPr>
            <a:r>
              <a:rPr lang="en-US" sz="2044" b="1" dirty="0">
                <a:solidFill>
                  <a:srgbClr val="DD5215"/>
                </a:solidFill>
                <a:latin typeface="Futura Bold"/>
                <a:ea typeface="Futura Bold"/>
                <a:cs typeface="Futura Bold"/>
                <a:sym typeface="Futura Bold"/>
              </a:rPr>
              <a:t>Fruity-Detect</a:t>
            </a:r>
          </a:p>
        </p:txBody>
      </p:sp>
      <p:sp>
        <p:nvSpPr>
          <p:cNvPr id="47" name="TextBox 14">
            <a:extLst>
              <a:ext uri="{FF2B5EF4-FFF2-40B4-BE49-F238E27FC236}">
                <a16:creationId xmlns:a16="http://schemas.microsoft.com/office/drawing/2014/main" id="{C5912E71-7993-AB35-A215-52C875418B80}"/>
              </a:ext>
            </a:extLst>
          </p:cNvPr>
          <p:cNvSpPr txBox="1"/>
          <p:nvPr/>
        </p:nvSpPr>
        <p:spPr>
          <a:xfrm>
            <a:off x="10817778" y="724903"/>
            <a:ext cx="1162460" cy="3613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659"/>
              </a:lnSpc>
              <a:spcBef>
                <a:spcPct val="0"/>
              </a:spcBef>
            </a:pPr>
            <a:r>
              <a:rPr lang="en-US" sz="1899" dirty="0">
                <a:solidFill>
                  <a:srgbClr val="DD5215"/>
                </a:solidFill>
                <a:latin typeface="Futura"/>
                <a:ea typeface="Futura"/>
                <a:cs typeface="Futura"/>
                <a:sym typeface="Futura"/>
              </a:rPr>
              <a:t>Home</a:t>
            </a:r>
          </a:p>
        </p:txBody>
      </p:sp>
      <p:sp>
        <p:nvSpPr>
          <p:cNvPr id="48" name="TextBox 15">
            <a:extLst>
              <a:ext uri="{FF2B5EF4-FFF2-40B4-BE49-F238E27FC236}">
                <a16:creationId xmlns:a16="http://schemas.microsoft.com/office/drawing/2014/main" id="{A179D8A7-5FE4-B6E9-33A8-583AA03125F8}"/>
              </a:ext>
            </a:extLst>
          </p:cNvPr>
          <p:cNvSpPr txBox="1"/>
          <p:nvPr/>
        </p:nvSpPr>
        <p:spPr>
          <a:xfrm>
            <a:off x="12462564" y="724903"/>
            <a:ext cx="1208396" cy="3613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659"/>
              </a:lnSpc>
              <a:spcBef>
                <a:spcPct val="0"/>
              </a:spcBef>
            </a:pPr>
            <a:r>
              <a:rPr lang="en-US" sz="1899">
                <a:solidFill>
                  <a:srgbClr val="DD5215"/>
                </a:solidFill>
                <a:latin typeface="Futura"/>
                <a:ea typeface="Futura"/>
                <a:cs typeface="Futura"/>
                <a:sym typeface="Futura"/>
              </a:rPr>
              <a:t>Visit</a:t>
            </a:r>
          </a:p>
        </p:txBody>
      </p:sp>
      <p:sp>
        <p:nvSpPr>
          <p:cNvPr id="49" name="TextBox 16">
            <a:extLst>
              <a:ext uri="{FF2B5EF4-FFF2-40B4-BE49-F238E27FC236}">
                <a16:creationId xmlns:a16="http://schemas.microsoft.com/office/drawing/2014/main" id="{65E05551-5C08-C5AB-3B27-F617EF799783}"/>
              </a:ext>
            </a:extLst>
          </p:cNvPr>
          <p:cNvSpPr txBox="1"/>
          <p:nvPr/>
        </p:nvSpPr>
        <p:spPr>
          <a:xfrm>
            <a:off x="14129103" y="724903"/>
            <a:ext cx="1198898" cy="3613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659"/>
              </a:lnSpc>
              <a:spcBef>
                <a:spcPct val="0"/>
              </a:spcBef>
            </a:pPr>
            <a:r>
              <a:rPr lang="en-US" sz="1899">
                <a:solidFill>
                  <a:srgbClr val="DD5215"/>
                </a:solidFill>
                <a:latin typeface="Futura"/>
                <a:ea typeface="Futura"/>
                <a:cs typeface="Futura"/>
                <a:sym typeface="Futura"/>
              </a:rPr>
              <a:t>Project</a:t>
            </a:r>
          </a:p>
        </p:txBody>
      </p:sp>
      <p:sp>
        <p:nvSpPr>
          <p:cNvPr id="50" name="TextBox 17">
            <a:extLst>
              <a:ext uri="{FF2B5EF4-FFF2-40B4-BE49-F238E27FC236}">
                <a16:creationId xmlns:a16="http://schemas.microsoft.com/office/drawing/2014/main" id="{A2D3E371-296A-A12C-5F5D-E55F27BFE8A1}"/>
              </a:ext>
            </a:extLst>
          </p:cNvPr>
          <p:cNvSpPr txBox="1"/>
          <p:nvPr/>
        </p:nvSpPr>
        <p:spPr>
          <a:xfrm>
            <a:off x="15785201" y="724903"/>
            <a:ext cx="1264549" cy="3613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659"/>
              </a:lnSpc>
              <a:spcBef>
                <a:spcPct val="0"/>
              </a:spcBef>
            </a:pPr>
            <a:r>
              <a:rPr lang="en-US" sz="1899">
                <a:solidFill>
                  <a:srgbClr val="DD5215"/>
                </a:solidFill>
                <a:latin typeface="Futura"/>
                <a:ea typeface="Futura"/>
                <a:cs typeface="Futura"/>
                <a:sym typeface="Futura"/>
              </a:rPr>
              <a:t>Service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150</TotalTime>
  <Words>610</Words>
  <Application>Microsoft Office PowerPoint</Application>
  <PresentationFormat>Custom</PresentationFormat>
  <Paragraphs>172</Paragraphs>
  <Slides>10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7" baseType="lpstr">
      <vt:lpstr>Chewy</vt:lpstr>
      <vt:lpstr>Futura Bold</vt:lpstr>
      <vt:lpstr>Futura</vt:lpstr>
      <vt:lpstr>Calibri</vt:lpstr>
      <vt:lpstr>Arial</vt:lpstr>
      <vt:lpstr>Aptos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Orange Colorful Fruits Presentation</dc:title>
  <cp:lastModifiedBy>Mohamed Elziat</cp:lastModifiedBy>
  <cp:revision>51</cp:revision>
  <dcterms:created xsi:type="dcterms:W3CDTF">2006-08-16T00:00:00Z</dcterms:created>
  <dcterms:modified xsi:type="dcterms:W3CDTF">2025-12-11T19:53:06Z</dcterms:modified>
  <dc:identifier>DAG7OZN_i68</dc:identifier>
</cp:coreProperties>
</file>

<file path=docProps/thumbnail.jpeg>
</file>